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59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</p:sldIdLst>
  <p:sldSz cy="5143500" cx="9144000"/>
  <p:notesSz cx="6858000" cy="9144000"/>
  <p:embeddedFontLst>
    <p:embeddedFont>
      <p:font typeface="Roboto"/>
      <p:regular r:id="rId45"/>
      <p:bold r:id="rId46"/>
      <p:italic r:id="rId47"/>
      <p:boldItalic r:id="rId4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6.xml"/><Relationship Id="rId20" Type="http://schemas.openxmlformats.org/officeDocument/2006/relationships/slide" Target="slides/slide16.xml"/><Relationship Id="rId42" Type="http://schemas.openxmlformats.org/officeDocument/2006/relationships/slide" Target="slides/slide38.xml"/><Relationship Id="rId41" Type="http://schemas.openxmlformats.org/officeDocument/2006/relationships/slide" Target="slides/slide37.xml"/><Relationship Id="rId22" Type="http://schemas.openxmlformats.org/officeDocument/2006/relationships/slide" Target="slides/slide18.xml"/><Relationship Id="rId44" Type="http://schemas.openxmlformats.org/officeDocument/2006/relationships/slide" Target="slides/slide40.xml"/><Relationship Id="rId21" Type="http://schemas.openxmlformats.org/officeDocument/2006/relationships/slide" Target="slides/slide17.xml"/><Relationship Id="rId43" Type="http://schemas.openxmlformats.org/officeDocument/2006/relationships/slide" Target="slides/slide39.xml"/><Relationship Id="rId24" Type="http://schemas.openxmlformats.org/officeDocument/2006/relationships/slide" Target="slides/slide20.xml"/><Relationship Id="rId46" Type="http://schemas.openxmlformats.org/officeDocument/2006/relationships/font" Target="fonts/Roboto-bold.fntdata"/><Relationship Id="rId23" Type="http://schemas.openxmlformats.org/officeDocument/2006/relationships/slide" Target="slides/slide19.xml"/><Relationship Id="rId45" Type="http://schemas.openxmlformats.org/officeDocument/2006/relationships/font" Target="fonts/Roboto-regular.fntdata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48" Type="http://schemas.openxmlformats.org/officeDocument/2006/relationships/font" Target="fonts/Roboto-boldItalic.fntdata"/><Relationship Id="rId25" Type="http://schemas.openxmlformats.org/officeDocument/2006/relationships/slide" Target="slides/slide21.xml"/><Relationship Id="rId47" Type="http://schemas.openxmlformats.org/officeDocument/2006/relationships/font" Target="fonts/Roboto-italic.fntdata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slide" Target="slides/slide25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11" Type="http://schemas.openxmlformats.org/officeDocument/2006/relationships/slide" Target="slides/slide7.xml"/><Relationship Id="rId33" Type="http://schemas.openxmlformats.org/officeDocument/2006/relationships/slide" Target="slides/slide29.xml"/><Relationship Id="rId10" Type="http://schemas.openxmlformats.org/officeDocument/2006/relationships/slide" Target="slides/slide6.xml"/><Relationship Id="rId32" Type="http://schemas.openxmlformats.org/officeDocument/2006/relationships/slide" Target="slides/slide28.xml"/><Relationship Id="rId13" Type="http://schemas.openxmlformats.org/officeDocument/2006/relationships/slide" Target="slides/slide9.xml"/><Relationship Id="rId35" Type="http://schemas.openxmlformats.org/officeDocument/2006/relationships/slide" Target="slides/slide31.xml"/><Relationship Id="rId12" Type="http://schemas.openxmlformats.org/officeDocument/2006/relationships/slide" Target="slides/slide8.xml"/><Relationship Id="rId34" Type="http://schemas.openxmlformats.org/officeDocument/2006/relationships/slide" Target="slides/slide30.xml"/><Relationship Id="rId15" Type="http://schemas.openxmlformats.org/officeDocument/2006/relationships/slide" Target="slides/slide11.xml"/><Relationship Id="rId37" Type="http://schemas.openxmlformats.org/officeDocument/2006/relationships/slide" Target="slides/slide33.xml"/><Relationship Id="rId14" Type="http://schemas.openxmlformats.org/officeDocument/2006/relationships/slide" Target="slides/slide10.xml"/><Relationship Id="rId36" Type="http://schemas.openxmlformats.org/officeDocument/2006/relationships/slide" Target="slides/slide32.xml"/><Relationship Id="rId17" Type="http://schemas.openxmlformats.org/officeDocument/2006/relationships/slide" Target="slides/slide13.xml"/><Relationship Id="rId39" Type="http://schemas.openxmlformats.org/officeDocument/2006/relationships/slide" Target="slides/slide35.xml"/><Relationship Id="rId16" Type="http://schemas.openxmlformats.org/officeDocument/2006/relationships/slide" Target="slides/slide12.xml"/><Relationship Id="rId38" Type="http://schemas.openxmlformats.org/officeDocument/2006/relationships/slide" Target="slides/slide34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4efbe0a021_1_1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4efbe0a021_1_1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4efbe0a021_1_2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4efbe0a021_1_2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4efbe0a021_1_8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4efbe0a021_1_8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4efbe0a021_1_8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4efbe0a021_1_8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4efbe0a021_1_9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4efbe0a021_1_9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Pixelation combined with hashing! (</a:t>
            </a:r>
            <a:r>
              <a:rPr b="1" lang="en"/>
              <a:t>Hash-pixelation)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So, in such a situation, posterior fabrication would produce different h_pixelation results from the original ones.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To avoid visual jarring, we distribute a 256-bit hash into the “lower” 16 bits of the first 16 pixels in the pixelated sub-image block. We use the least-significant 16 bits (R:6, G:5, B:5) in each of those 24-bit pixels (R:8, G:8, B:8).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It’s infeasible to find a different image that produces the same h_pixelation result.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4efbe0a021_1_9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4efbe0a021_1_9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只讲三个参数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"/>
              <a:t>Camera performs; The resulting h_pixelated video is hashed upon creation, called </a:t>
            </a:r>
            <a:r>
              <a:rPr b="1" lang="en"/>
              <a:t>p_digest</a:t>
            </a:r>
            <a:r>
              <a:rPr lang="en"/>
              <a:t>. Then sent to a trusted timestamping server.</a:t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"/>
              <a:t>Indices of critical blocks are logged into a compact form called </a:t>
            </a:r>
            <a:r>
              <a:rPr b="1" lang="en"/>
              <a:t>p_profile;</a:t>
            </a:r>
            <a:endParaRPr b="1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P_profile </a:t>
            </a:r>
            <a:r>
              <a:rPr lang="en"/>
              <a:t>is a bit array, where each bit is associated with the block index indicating whether it is a critical block or not. </a:t>
            </a:r>
            <a:endParaRPr b="1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Block-level h_pixelation of such critical blocks produces a privacy-protected video, called </a:t>
            </a:r>
            <a:r>
              <a:rPr b="1" lang="en"/>
              <a:t>p_video;</a:t>
            </a:r>
            <a:endParaRPr b="1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   </a:t>
            </a:r>
            <a:r>
              <a:rPr lang="en"/>
              <a:t>3.      根据发布的p_video验证真实性，combine 3个参数.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          We can figure out block-level h_pixelation of non-critical blocks by checking its </a:t>
            </a:r>
            <a:r>
              <a:rPr b="1" lang="en"/>
              <a:t>p_profile</a:t>
            </a:r>
            <a:r>
              <a:rPr lang="en"/>
              <a:t>, to see whether it will successfully restore the fully h_pixelated version, which is authenticated by its signed </a:t>
            </a:r>
            <a:r>
              <a:rPr b="1" lang="en"/>
              <a:t>p_digest</a:t>
            </a:r>
            <a:r>
              <a:rPr lang="en"/>
              <a:t>. If it can restore, it means no forgery.</a:t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4efbe0a021_1_9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4efbe0a021_1_9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前两个是video owner处理的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Verification 是video requester做的</a:t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4efbe0a021_1_9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4efbe0a021_1_9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0000"/>
                </a:solidFill>
              </a:rPr>
              <a:t>用Professor Qian的例子讲，停车场</a:t>
            </a:r>
            <a:endParaRPr sz="1000">
              <a:solidFill>
                <a:srgbClr val="FF0000"/>
              </a:solidFill>
            </a:endParaRPr>
          </a:p>
          <a:p>
            <a:pPr indent="-292100" lvl="0" marL="457200" rtl="0" algn="just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000"/>
              <a:buAutoNum type="arabicPeriod"/>
            </a:pPr>
            <a:r>
              <a:rPr lang="en" sz="1000">
                <a:solidFill>
                  <a:srgbClr val="FF0000"/>
                </a:solidFill>
              </a:rPr>
              <a:t>The device collectively hashes all per-frame hashes in current 1-min video, and sends it to a trusted online timestamping server.</a:t>
            </a:r>
            <a:endParaRPr sz="1000">
              <a:solidFill>
                <a:srgbClr val="FF0000"/>
              </a:solidFill>
            </a:endParaRPr>
          </a:p>
          <a:p>
            <a:pPr indent="-292100" lvl="0" marL="457200" rtl="0" algn="just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000"/>
              <a:buAutoNum type="arabicPeriod"/>
            </a:pPr>
            <a:r>
              <a:rPr lang="en" sz="1000">
                <a:solidFill>
                  <a:srgbClr val="FF0000"/>
                </a:solidFill>
              </a:rPr>
              <a:t>It deletes those per-frame hashes, and proceeds with frame operations for the next recording.</a:t>
            </a:r>
            <a:endParaRPr sz="100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4efbe0a021_1_9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4efbe0a021_1_9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4efbe0a021_1_9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4efbe0a021_1_9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For video requester, we only need to hash </a:t>
            </a:r>
            <a:r>
              <a:rPr b="1" lang="en"/>
              <a:t>non-critical blocks</a:t>
            </a:r>
            <a:endParaRPr b="1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4efbe0a021_1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4efbe0a021_1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So, over the past few years, more and more people have been interested in IoT devices, and they are being used in many situations.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3 </a:t>
            </a:r>
            <a:r>
              <a:rPr lang="en"/>
              <a:t>examples (on-site security camera, my father’s dash cam, aerial drone camera…)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Pros and cons, respectively.</a:t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4efbe0a021_1_9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4efbe0a021_1_9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Real-time, post processing and verification must use the </a:t>
            </a:r>
            <a:r>
              <a:rPr b="1" lang="en"/>
              <a:t>same frame</a:t>
            </a:r>
            <a:r>
              <a:rPr lang="en"/>
              <a:t>. </a:t>
            </a:r>
            <a:r>
              <a:rPr lang="en"/>
              <a:t>压缩视频会导致loss quality, 然后导致不一致。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"/>
              <a:t>Initial conversion to offset generation loss. </a:t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Each realtime frame captured from camera module is</a:t>
            </a:r>
            <a:r>
              <a:rPr b="1" lang="en"/>
              <a:t> first encoded into a JPEG image</a:t>
            </a:r>
            <a:r>
              <a:rPr lang="en"/>
              <a:t>.</a:t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 2. </a:t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4efbe0a021_1_9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4efbe0a021_1_9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"/>
              <a:t>The intenser (overly blurred, more pixels combined into one pixel), the poorer video quality, but better privacy.</a:t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"/>
              <a:t>The fewer blocks per frame, the faster real-time processing, and high frame rate, </a:t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However, such coarse-grained block division, i.e., large-sized blocks, results in overly-pixelated p_videos regardless of the actual sizes of sensitive objects in their frames.</a:t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4ccfba3b65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4ccfba3b65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4ccfba3b65_0_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g4ccfba3b65_0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1" marL="9144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Char char="➢"/>
            </a:pPr>
            <a:r>
              <a:rPr lang="en" sz="1400">
                <a:solidFill>
                  <a:schemeClr val="dk2"/>
                </a:solidFill>
              </a:rPr>
              <a:t>I really doubt anyone actually authenticates these videos, how do you even know what is the source?</a:t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4f90c988d6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4f90c988d6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4ccfba3b65_0_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4ccfba3b65_0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4ccfba3b65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Google Shape;222;g4ccfba3b65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4ccfba3b65_0_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" name="Google Shape;229;g4ccfba3b65_0_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4f90c988d6_1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" name="Google Shape;235;g4f90c988d6_1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4ccfba3b65_0_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4ccfba3b65_0_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They didn’t really explain really explain that, but they say its because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On the other hand, realtime signatures of h_pixelation—which reflect not only original images but also their realtime pixelated versions—preclude the possibility of such pixelation forgery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4f9c9ccf76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4f9c9ccf76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 some countries, laws related privacy are very strict. Violation of video privacy in Germany will cost you 300,000 Euros. </a:t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4f90c988d6_1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Google Shape;249;g4f90c988d6_1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4f90c988d6_1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Google Shape;256;g4f90c988d6_1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4f90c988d6_1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" name="Google Shape;262;g4f90c988d6_1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4ccfba3b65_0_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" name="Google Shape;269;g4ccfba3b65_0_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4ccfba3b65_0_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6" name="Google Shape;276;g4ccfba3b65_0_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4ccfba3b65_0_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" name="Google Shape;283;g4ccfba3b65_0_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4f90c988d6_1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" name="Google Shape;290;g4f90c988d6_1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4f90c988d6_1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6" name="Google Shape;296;g4f90c988d6_1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4ccfba3b65_2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4" name="Google Shape;304;g4ccfba3b65_2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g4f0638fef5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0" name="Google Shape;310;g4f0638fef5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4efbe0a021_1_1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4efbe0a021_1_1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Conventionally, video owner would blur the video just before publision. Who believes it’s not a fake video? </a:t>
            </a:r>
            <a:r>
              <a:rPr lang="en"/>
              <a:t>...</a:t>
            </a:r>
            <a:r>
              <a:rPr lang="en"/>
              <a:t> … average frame rate 2.3 fps on Raspi;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Video Fingerprinting: Used to recognize videos that have been modified slightly. (Extract characteristics features of a video, then match it against a reference database of copyrighted materials)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Digital Watermarking: Embed hidden info (watermarking)  into a video, then use it to verify the integrity.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4f0638fef5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6" name="Google Shape;316;g4f0638fef5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4efbe0a021_1_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4efbe0a021_1_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"/>
              <a:t>Nullify the signature of the picture.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"/>
              <a:t> 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"/>
              <a:t>For r</a:t>
            </a:r>
            <a:r>
              <a:rPr lang="en"/>
              <a:t>eal-time blurring, if you want to get the signatures of blurred videos on the fly, the machine that records the video must be a high-end hardware.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4efbe0a021_1_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4efbe0a021_1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"/>
              <a:t>If you must need a high-quality video with a low-end camera, you cannot use the real-time blurring (low frame rate). How to guarantee the privacy.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"/>
              <a:t>Likewise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4efbe0a021_1_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4efbe0a021_1_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4efbe0a021_1_1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4efbe0a021_1_1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"/>
              <a:t>We will discuss the approach soon. Since we only pixelate without detection in real time recording.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"/>
              <a:t>Take example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4efbe0a021_1_1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4efbe0a021_1_1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hyperlink" Target="mailto:gwang41@ucsc.edu" TargetMode="External"/><Relationship Id="rId4" Type="http://schemas.openxmlformats.org/officeDocument/2006/relationships/hyperlink" Target="mailto:kabalakr@ucsc.edu" TargetMode="Externa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9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1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2.png"/><Relationship Id="rId4" Type="http://schemas.openxmlformats.org/officeDocument/2006/relationships/image" Target="../media/image10.png"/><Relationship Id="rId5" Type="http://schemas.openxmlformats.org/officeDocument/2006/relationships/image" Target="../media/image16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4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3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5.png"/><Relationship Id="rId6" Type="http://schemas.openxmlformats.org/officeDocument/2006/relationships/image" Target="../media/image4.png"/><Relationship Id="rId7" Type="http://schemas.openxmlformats.org/officeDocument/2006/relationships/image" Target="../media/image3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hyperlink" Target="http://www.eiron.net/thesis/" TargetMode="External"/><Relationship Id="rId4" Type="http://schemas.openxmlformats.org/officeDocument/2006/relationships/image" Target="../media/image17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9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hyperlink" Target="http://www.eiron.net/thesis/" TargetMode="External"/><Relationship Id="rId4" Type="http://schemas.openxmlformats.org/officeDocument/2006/relationships/image" Target="../media/image20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1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3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24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26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25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27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0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8.png"/><Relationship Id="rId4" Type="http://schemas.openxmlformats.org/officeDocument/2006/relationships/image" Target="../media/image8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idx="1" type="subTitle"/>
          </p:nvPr>
        </p:nvSpPr>
        <p:spPr>
          <a:xfrm>
            <a:off x="311700" y="3199475"/>
            <a:ext cx="8520600" cy="1100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22860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 </a:t>
            </a:r>
            <a:r>
              <a:rPr lang="en" sz="16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Gaoyang Wang        Karthik Balakrishna</a:t>
            </a:r>
            <a:endParaRPr sz="16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					      </a:t>
            </a:r>
            <a:r>
              <a:rPr lang="en" sz="1100" u="sng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  <a:hlinkClick r:id="rId3"/>
              </a:rPr>
              <a:t>gwang41@ucsc.edu</a:t>
            </a:r>
            <a:r>
              <a:rPr lang="en" sz="16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   </a:t>
            </a:r>
            <a:r>
              <a:rPr lang="en" sz="1100" u="sng">
                <a:solidFill>
                  <a:srgbClr val="000000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  <a:hlinkClick r:id="rId4"/>
              </a:rPr>
              <a:t>kabalakr@ucsc.edu</a:t>
            </a:r>
            <a:endParaRPr sz="11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5" name="Google Shape;55;p13"/>
          <p:cNvSpPr txBox="1"/>
          <p:nvPr/>
        </p:nvSpPr>
        <p:spPr>
          <a:xfrm>
            <a:off x="768200" y="796350"/>
            <a:ext cx="7719900" cy="126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200">
                <a:solidFill>
                  <a:srgbClr val="A61C00"/>
                </a:solidFill>
                <a:latin typeface="Comic Sans MS"/>
                <a:ea typeface="Comic Sans MS"/>
                <a:cs typeface="Comic Sans MS"/>
                <a:sym typeface="Comic Sans MS"/>
              </a:rPr>
              <a:t>Pinto: Enabling Video Privacy for Commodity IoT Cameras</a:t>
            </a:r>
            <a:endParaRPr sz="3200">
              <a:solidFill>
                <a:srgbClr val="A61C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56" name="Google Shape;56;p13"/>
          <p:cNvSpPr txBox="1"/>
          <p:nvPr/>
        </p:nvSpPr>
        <p:spPr>
          <a:xfrm>
            <a:off x="1620800" y="2138400"/>
            <a:ext cx="6014700" cy="1100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Comic Sans MS"/>
                <a:ea typeface="Comic Sans MS"/>
                <a:cs typeface="Comic Sans MS"/>
                <a:sym typeface="Comic Sans MS"/>
              </a:rPr>
              <a:t>Paper Presentation for CMPE 253: Network Security</a:t>
            </a:r>
            <a:endParaRPr sz="2000"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Comic Sans MS"/>
                <a:ea typeface="Comic Sans MS"/>
                <a:cs typeface="Comic Sans MS"/>
                <a:sym typeface="Comic Sans MS"/>
              </a:rPr>
              <a:t>Feb 15, 2019</a:t>
            </a:r>
            <a:endParaRPr sz="20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2"/>
          <p:cNvSpPr txBox="1"/>
          <p:nvPr>
            <p:ph type="title"/>
          </p:nvPr>
        </p:nvSpPr>
        <p:spPr>
          <a:xfrm>
            <a:off x="311700" y="2285400"/>
            <a:ext cx="8520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/>
              <a:t>Design of Pinto</a:t>
            </a:r>
            <a:endParaRPr b="1" sz="36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3"/>
          <p:cNvSpPr txBox="1"/>
          <p:nvPr>
            <p:ph type="title"/>
          </p:nvPr>
        </p:nvSpPr>
        <p:spPr>
          <a:xfrm>
            <a:off x="378125" y="3121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/>
              <a:t>Key Insight</a:t>
            </a:r>
            <a:r>
              <a:rPr b="1" lang="en" sz="2400"/>
              <a:t> 1 -- Decoupled Blurring Procedure</a:t>
            </a:r>
            <a:endParaRPr b="1" sz="2400"/>
          </a:p>
        </p:txBody>
      </p:sp>
      <p:sp>
        <p:nvSpPr>
          <p:cNvPr id="125" name="Google Shape;125;p23"/>
          <p:cNvSpPr txBox="1"/>
          <p:nvPr>
            <p:ph idx="1" type="body"/>
          </p:nvPr>
        </p:nvSpPr>
        <p:spPr>
          <a:xfrm>
            <a:off x="311700" y="1029100"/>
            <a:ext cx="8520600" cy="3621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Blurring procedures include: </a:t>
            </a:r>
            <a:endParaRPr u="sng">
              <a:solidFill>
                <a:srgbClr val="000000"/>
              </a:solidFill>
            </a:endParaRPr>
          </a:p>
          <a:p>
            <a:pPr indent="0" lvl="0" marL="0" rtl="0" algn="just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u="sng">
              <a:solidFill>
                <a:srgbClr val="000000"/>
              </a:solidFill>
            </a:endParaRPr>
          </a:p>
          <a:p>
            <a:pPr indent="0" lvl="0" marL="0" rtl="0" algn="just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b="1" u="sng">
              <a:solidFill>
                <a:srgbClr val="FF0000"/>
              </a:solidFill>
            </a:endParaRPr>
          </a:p>
          <a:p>
            <a:pPr indent="0" lvl="0" marL="0" rtl="0" algn="just">
              <a:spcBef>
                <a:spcPts val="1600"/>
              </a:spcBef>
              <a:spcAft>
                <a:spcPts val="0"/>
              </a:spcAft>
              <a:buNone/>
            </a:pPr>
            <a:r>
              <a:rPr b="1" lang="en" u="sng">
                <a:solidFill>
                  <a:srgbClr val="FF0000"/>
                </a:solidFill>
              </a:rPr>
              <a:t>Observation</a:t>
            </a:r>
            <a:r>
              <a:rPr b="1" lang="en">
                <a:solidFill>
                  <a:srgbClr val="FF0000"/>
                </a:solidFill>
              </a:rPr>
              <a:t>:</a:t>
            </a:r>
            <a:r>
              <a:rPr b="1" lang="en">
                <a:solidFill>
                  <a:srgbClr val="000000"/>
                </a:solidFill>
              </a:rPr>
              <a:t> </a:t>
            </a:r>
            <a:r>
              <a:rPr lang="en">
                <a:solidFill>
                  <a:srgbClr val="000000"/>
                </a:solidFill>
              </a:rPr>
              <a:t>Face /car plate detection phase takes much more CPU time</a:t>
            </a:r>
            <a:r>
              <a:rPr lang="en">
                <a:solidFill>
                  <a:srgbClr val="000000"/>
                </a:solidFill>
              </a:rPr>
              <a:t> (×10^4) </a:t>
            </a:r>
            <a:r>
              <a:rPr lang="en">
                <a:solidFill>
                  <a:srgbClr val="000000"/>
                </a:solidFill>
              </a:rPr>
              <a:t>than the pixelation phase (0.05ms /frame). </a:t>
            </a:r>
            <a:endParaRPr>
              <a:solidFill>
                <a:srgbClr val="000000"/>
              </a:solidFill>
            </a:endParaRPr>
          </a:p>
          <a:p>
            <a:pPr indent="0" lvl="0" marL="0" rtl="0" algn="just">
              <a:spcBef>
                <a:spcPts val="1600"/>
              </a:spcBef>
              <a:spcAft>
                <a:spcPts val="1600"/>
              </a:spcAft>
              <a:buNone/>
            </a:pPr>
            <a:r>
              <a:rPr b="1" lang="en" u="sng">
                <a:solidFill>
                  <a:srgbClr val="FF0000"/>
                </a:solidFill>
              </a:rPr>
              <a:t>Idea</a:t>
            </a:r>
            <a:r>
              <a:rPr b="1" lang="en">
                <a:solidFill>
                  <a:srgbClr val="FF0000"/>
                </a:solidFill>
              </a:rPr>
              <a:t>: </a:t>
            </a:r>
            <a:r>
              <a:rPr lang="en">
                <a:solidFill>
                  <a:srgbClr val="000000"/>
                </a:solidFill>
              </a:rPr>
              <a:t>Pinto performs fast pixelation of entire frames in real time, while </a:t>
            </a:r>
            <a:r>
              <a:rPr b="1" lang="en">
                <a:solidFill>
                  <a:srgbClr val="000000"/>
                </a:solidFill>
              </a:rPr>
              <a:t>deferring the CPU-intensive object detection</a:t>
            </a:r>
            <a:r>
              <a:rPr lang="en">
                <a:solidFill>
                  <a:srgbClr val="000000"/>
                </a:solidFill>
              </a:rPr>
              <a:t> until necessary for post processing.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126" name="Google Shape;126;p23"/>
          <p:cNvSpPr/>
          <p:nvPr/>
        </p:nvSpPr>
        <p:spPr>
          <a:xfrm>
            <a:off x="311700" y="1566200"/>
            <a:ext cx="953700" cy="669000"/>
          </a:xfrm>
          <a:prstGeom prst="homePlate">
            <a:avLst>
              <a:gd fmla="val 50000" name="adj"/>
            </a:avLst>
          </a:prstGeom>
          <a:solidFill>
            <a:srgbClr val="80201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I/O time</a:t>
            </a:r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7" name="Google Shape;127;p23"/>
          <p:cNvSpPr/>
          <p:nvPr/>
        </p:nvSpPr>
        <p:spPr>
          <a:xfrm>
            <a:off x="1110775" y="1566200"/>
            <a:ext cx="5239500" cy="669000"/>
          </a:xfrm>
          <a:prstGeom prst="chevron">
            <a:avLst>
              <a:gd fmla="val 50000" name="adj"/>
            </a:avLst>
          </a:prstGeom>
          <a:solidFill>
            <a:srgbClr val="A72A1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detect time</a:t>
            </a:r>
            <a:endParaRPr sz="16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8" name="Google Shape;128;p23"/>
          <p:cNvSpPr/>
          <p:nvPr/>
        </p:nvSpPr>
        <p:spPr>
          <a:xfrm>
            <a:off x="6204450" y="1566200"/>
            <a:ext cx="1562100" cy="669000"/>
          </a:xfrm>
          <a:prstGeom prst="chevron">
            <a:avLst>
              <a:gd fmla="val 50000" name="adj"/>
            </a:avLst>
          </a:prstGeom>
          <a:solidFill>
            <a:srgbClr val="B02C2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Pixelate time</a:t>
            </a:r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9" name="Google Shape;129;p23"/>
          <p:cNvSpPr/>
          <p:nvPr/>
        </p:nvSpPr>
        <p:spPr>
          <a:xfrm>
            <a:off x="7620600" y="1566200"/>
            <a:ext cx="1211700" cy="669000"/>
          </a:xfrm>
          <a:prstGeom prst="chevron">
            <a:avLst>
              <a:gd fmla="val 50000" name="adj"/>
            </a:avLst>
          </a:prstGeom>
          <a:solidFill>
            <a:srgbClr val="BE2F2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I/O time</a:t>
            </a:r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4"/>
          <p:cNvSpPr txBox="1"/>
          <p:nvPr>
            <p:ph type="title"/>
          </p:nvPr>
        </p:nvSpPr>
        <p:spPr>
          <a:xfrm>
            <a:off x="264250" y="3881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/>
              <a:t>Processing Time of Real-time Blurring on a Raspberry Pi</a:t>
            </a:r>
            <a:endParaRPr b="1" sz="2400"/>
          </a:p>
        </p:txBody>
      </p:sp>
      <p:pic>
        <p:nvPicPr>
          <p:cNvPr id="135" name="Google Shape;135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050" y="1342200"/>
            <a:ext cx="9105900" cy="2914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5"/>
          <p:cNvSpPr txBox="1"/>
          <p:nvPr>
            <p:ph type="title"/>
          </p:nvPr>
        </p:nvSpPr>
        <p:spPr>
          <a:xfrm>
            <a:off x="311700" y="3596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400"/>
              <a:t>Key Insight 2 -- Block-level Operation</a:t>
            </a:r>
            <a:endParaRPr b="1"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" name="Google Shape;141;p2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n" u="sng">
                <a:solidFill>
                  <a:srgbClr val="FF0000"/>
                </a:solidFill>
              </a:rPr>
              <a:t>Observation</a:t>
            </a:r>
            <a:r>
              <a:rPr b="1" lang="en">
                <a:solidFill>
                  <a:srgbClr val="FF0000"/>
                </a:solidFill>
              </a:rPr>
              <a:t>:</a:t>
            </a:r>
            <a:r>
              <a:rPr b="1" lang="en">
                <a:solidFill>
                  <a:schemeClr val="dk1"/>
                </a:solidFill>
              </a:rPr>
              <a:t> </a:t>
            </a:r>
            <a:r>
              <a:rPr lang="en">
                <a:solidFill>
                  <a:schemeClr val="dk1"/>
                </a:solidFill>
              </a:rPr>
              <a:t>Each frame can be divided into equal-sized sub-image blocks, pixelation in each block is independent.</a:t>
            </a:r>
            <a:endParaRPr>
              <a:solidFill>
                <a:schemeClr val="dk1"/>
              </a:solidFill>
            </a:endParaRPr>
          </a:p>
          <a:p>
            <a:pPr indent="0" lvl="0" marL="0" rtl="0" algn="just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just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b="1" lang="en" u="sng">
                <a:solidFill>
                  <a:srgbClr val="FF0000"/>
                </a:solidFill>
              </a:rPr>
              <a:t>Idea</a:t>
            </a:r>
            <a:r>
              <a:rPr b="1" lang="en">
                <a:solidFill>
                  <a:srgbClr val="FF0000"/>
                </a:solidFill>
              </a:rPr>
              <a:t>: </a:t>
            </a:r>
            <a:r>
              <a:rPr lang="en">
                <a:solidFill>
                  <a:srgbClr val="000000"/>
                </a:solidFill>
              </a:rPr>
              <a:t>Pinto performs </a:t>
            </a:r>
            <a:r>
              <a:rPr lang="en">
                <a:solidFill>
                  <a:schemeClr val="dk1"/>
                </a:solidFill>
              </a:rPr>
              <a:t>pixelation on: </a:t>
            </a:r>
            <a:endParaRPr>
              <a:solidFill>
                <a:schemeClr val="dk1"/>
              </a:solidFill>
            </a:endParaRPr>
          </a:p>
          <a:p>
            <a:pPr indent="0" lvl="0" marL="0" rtl="0" algn="just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</a:rPr>
              <a:t>(</a:t>
            </a:r>
            <a:r>
              <a:rPr b="1" lang="en">
                <a:solidFill>
                  <a:srgbClr val="000000"/>
                </a:solidFill>
              </a:rPr>
              <a:t>1)</a:t>
            </a:r>
            <a:r>
              <a:rPr lang="en">
                <a:solidFill>
                  <a:srgbClr val="000000"/>
                </a:solidFill>
              </a:rPr>
              <a:t>block-level pixelation on each block </a:t>
            </a:r>
            <a:r>
              <a:rPr i="1" lang="en" u="sng">
                <a:solidFill>
                  <a:srgbClr val="1155CC"/>
                </a:solidFill>
              </a:rPr>
              <a:t>(in real time)</a:t>
            </a:r>
            <a:r>
              <a:rPr lang="en">
                <a:solidFill>
                  <a:srgbClr val="000000"/>
                </a:solidFill>
              </a:rPr>
              <a:t>; </a:t>
            </a:r>
            <a:endParaRPr>
              <a:solidFill>
                <a:srgbClr val="000000"/>
              </a:solidFill>
            </a:endParaRPr>
          </a:p>
          <a:p>
            <a:pPr indent="0" lvl="0" marL="0" rtl="0" algn="just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00000"/>
                </a:solidFill>
              </a:rPr>
              <a:t>(2)</a:t>
            </a:r>
            <a:r>
              <a:rPr lang="en">
                <a:solidFill>
                  <a:srgbClr val="000000"/>
                </a:solidFill>
              </a:rPr>
              <a:t>blocks of sensitive objects </a:t>
            </a:r>
            <a:r>
              <a:rPr i="1" lang="en" u="sng">
                <a:solidFill>
                  <a:srgbClr val="1155CC"/>
                </a:solidFill>
              </a:rPr>
              <a:t>(post-processing for video sharing)</a:t>
            </a:r>
            <a:r>
              <a:rPr lang="en">
                <a:solidFill>
                  <a:srgbClr val="000000"/>
                </a:solidFill>
              </a:rPr>
              <a:t>; </a:t>
            </a:r>
            <a:endParaRPr>
              <a:solidFill>
                <a:srgbClr val="000000"/>
              </a:solidFill>
            </a:endParaRPr>
          </a:p>
          <a:p>
            <a:pPr indent="0" lvl="0" marL="0" rtl="0" algn="just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rPr b="1" lang="en">
                <a:solidFill>
                  <a:srgbClr val="000000"/>
                </a:solidFill>
              </a:rPr>
              <a:t>(3)</a:t>
            </a:r>
            <a:r>
              <a:rPr lang="en">
                <a:solidFill>
                  <a:srgbClr val="000000"/>
                </a:solidFill>
              </a:rPr>
              <a:t>blocks of non-sensitive objects </a:t>
            </a:r>
            <a:r>
              <a:rPr i="1" lang="en" u="sng">
                <a:solidFill>
                  <a:srgbClr val="1155CC"/>
                </a:solidFill>
              </a:rPr>
              <a:t>(for verification)</a:t>
            </a:r>
            <a:r>
              <a:rPr lang="en">
                <a:solidFill>
                  <a:srgbClr val="000000"/>
                </a:solidFill>
              </a:rPr>
              <a:t>. </a:t>
            </a:r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6"/>
          <p:cNvSpPr txBox="1"/>
          <p:nvPr>
            <p:ph type="title"/>
          </p:nvPr>
        </p:nvSpPr>
        <p:spPr>
          <a:xfrm>
            <a:off x="245275" y="3216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400"/>
              <a:t>Key Insight 3 -- Forgery-proof Pixelation  </a:t>
            </a:r>
            <a:endParaRPr b="1"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7" name="Google Shape;147;p2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u="sng">
                <a:solidFill>
                  <a:srgbClr val="FF0000"/>
                </a:solidFill>
              </a:rPr>
              <a:t>Idea</a:t>
            </a:r>
            <a:r>
              <a:rPr lang="en">
                <a:solidFill>
                  <a:srgbClr val="000000"/>
                </a:solidFill>
              </a:rPr>
              <a:t>: H</a:t>
            </a:r>
            <a:r>
              <a:rPr lang="en">
                <a:solidFill>
                  <a:srgbClr val="000000"/>
                </a:solidFill>
              </a:rPr>
              <a:t>ash-pixelation (h_pixelation) for both visual privacy protection and forgery prevention.</a:t>
            </a:r>
            <a:endParaRPr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</p:txBody>
      </p:sp>
      <p:pic>
        <p:nvPicPr>
          <p:cNvPr id="148" name="Google Shape;148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82324" y="1624675"/>
            <a:ext cx="5246500" cy="3366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7"/>
          <p:cNvSpPr txBox="1"/>
          <p:nvPr>
            <p:ph type="title"/>
          </p:nvPr>
        </p:nvSpPr>
        <p:spPr>
          <a:xfrm>
            <a:off x="311700" y="2658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400"/>
              <a:t>Framework of Pinto (3 Parameters)</a:t>
            </a:r>
            <a:endParaRPr/>
          </a:p>
        </p:txBody>
      </p:sp>
      <p:sp>
        <p:nvSpPr>
          <p:cNvPr id="154" name="Google Shape;154;p27"/>
          <p:cNvSpPr txBox="1"/>
          <p:nvPr>
            <p:ph idx="1" type="body"/>
          </p:nvPr>
        </p:nvSpPr>
        <p:spPr>
          <a:xfrm>
            <a:off x="393300" y="946375"/>
            <a:ext cx="8357400" cy="3856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4290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800"/>
              <a:buChar char="❖"/>
            </a:pPr>
            <a:r>
              <a:rPr lang="en">
                <a:solidFill>
                  <a:srgbClr val="FF0000"/>
                </a:solidFill>
              </a:rPr>
              <a:t>Real-time Processing: </a:t>
            </a:r>
            <a:r>
              <a:rPr b="1" i="1" lang="en">
                <a:solidFill>
                  <a:srgbClr val="1155CC"/>
                </a:solidFill>
              </a:rPr>
              <a:t>p_digest</a:t>
            </a:r>
            <a:endParaRPr b="1" i="1">
              <a:solidFill>
                <a:srgbClr val="1155CC"/>
              </a:solidFill>
            </a:endParaRPr>
          </a:p>
          <a:p>
            <a:pPr indent="-317500" lvl="1" marL="9144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➢"/>
            </a:pPr>
            <a:r>
              <a:rPr lang="en">
                <a:solidFill>
                  <a:srgbClr val="000000"/>
                </a:solidFill>
              </a:rPr>
              <a:t>Performs h_pixelation on </a:t>
            </a:r>
            <a:r>
              <a:rPr b="1" lang="en" u="sng">
                <a:solidFill>
                  <a:srgbClr val="000000"/>
                </a:solidFill>
              </a:rPr>
              <a:t>all blocks</a:t>
            </a:r>
            <a:r>
              <a:rPr lang="en">
                <a:solidFill>
                  <a:srgbClr val="000000"/>
                </a:solidFill>
              </a:rPr>
              <a:t> in </a:t>
            </a:r>
            <a:r>
              <a:rPr b="1" lang="en" u="sng">
                <a:solidFill>
                  <a:srgbClr val="000000"/>
                </a:solidFill>
              </a:rPr>
              <a:t>real time</a:t>
            </a:r>
            <a:r>
              <a:rPr lang="en">
                <a:solidFill>
                  <a:srgbClr val="000000"/>
                </a:solidFill>
              </a:rPr>
              <a:t> (guarantee video quality and authenticity)</a:t>
            </a:r>
            <a:endParaRPr>
              <a:solidFill>
                <a:srgbClr val="000000"/>
              </a:solidFill>
            </a:endParaRPr>
          </a:p>
          <a:p>
            <a:pPr indent="0" lvl="0" marL="914400" rtl="0" algn="just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  <a:p>
            <a:pPr indent="-342900" lvl="0" marL="457200" rtl="0" algn="just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0000"/>
              </a:buClr>
              <a:buSzPts val="1800"/>
              <a:buChar char="❖"/>
            </a:pPr>
            <a:r>
              <a:rPr lang="en">
                <a:solidFill>
                  <a:srgbClr val="FF0000"/>
                </a:solidFill>
              </a:rPr>
              <a:t>Post Processing: </a:t>
            </a:r>
            <a:r>
              <a:rPr b="1" i="1" lang="en">
                <a:solidFill>
                  <a:srgbClr val="1155CC"/>
                </a:solidFill>
              </a:rPr>
              <a:t>p_profile, p_video</a:t>
            </a:r>
            <a:endParaRPr b="1" i="1">
              <a:solidFill>
                <a:srgbClr val="1155CC"/>
              </a:solidFill>
            </a:endParaRPr>
          </a:p>
          <a:p>
            <a:pPr indent="-317500" lvl="1" marL="9144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➢"/>
            </a:pPr>
            <a:r>
              <a:rPr lang="en">
                <a:solidFill>
                  <a:srgbClr val="000000"/>
                </a:solidFill>
              </a:rPr>
              <a:t>Performs on </a:t>
            </a:r>
            <a:r>
              <a:rPr b="1" lang="en" u="sng">
                <a:solidFill>
                  <a:srgbClr val="000000"/>
                </a:solidFill>
              </a:rPr>
              <a:t>critical blocks</a:t>
            </a:r>
            <a:r>
              <a:rPr lang="en">
                <a:solidFill>
                  <a:srgbClr val="000000"/>
                </a:solidFill>
              </a:rPr>
              <a:t> when </a:t>
            </a:r>
            <a:r>
              <a:rPr b="1" lang="en" u="sng">
                <a:solidFill>
                  <a:srgbClr val="000000"/>
                </a:solidFill>
              </a:rPr>
              <a:t>sharing of a certain video is needed</a:t>
            </a:r>
            <a:r>
              <a:rPr lang="en">
                <a:solidFill>
                  <a:srgbClr val="000000"/>
                </a:solidFill>
              </a:rPr>
              <a:t> (guarantee visual privacy)</a:t>
            </a:r>
            <a:endParaRPr>
              <a:solidFill>
                <a:srgbClr val="000000"/>
              </a:solidFill>
            </a:endParaRPr>
          </a:p>
          <a:p>
            <a:pPr indent="0" lvl="0" marL="914400" rtl="0" algn="just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  <a:p>
            <a:pPr indent="-342900" lvl="0" marL="457200" rtl="0" algn="just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0000"/>
              </a:buClr>
              <a:buSzPts val="1800"/>
              <a:buChar char="❖"/>
            </a:pPr>
            <a:r>
              <a:rPr lang="en">
                <a:solidFill>
                  <a:srgbClr val="FF0000"/>
                </a:solidFill>
              </a:rPr>
              <a:t>Verification:</a:t>
            </a:r>
            <a:endParaRPr>
              <a:solidFill>
                <a:srgbClr val="FF0000"/>
              </a:solidFill>
            </a:endParaRPr>
          </a:p>
          <a:p>
            <a:pPr indent="-317500" lvl="1" marL="9144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➢"/>
            </a:pPr>
            <a:r>
              <a:rPr lang="en">
                <a:solidFill>
                  <a:srgbClr val="000000"/>
                </a:solidFill>
              </a:rPr>
              <a:t>Verify the </a:t>
            </a:r>
            <a:r>
              <a:rPr lang="en">
                <a:solidFill>
                  <a:srgbClr val="000000"/>
                </a:solidFill>
              </a:rPr>
              <a:t>authenticity by checking whether h_pixelation of </a:t>
            </a:r>
            <a:r>
              <a:rPr b="1" lang="en" u="sng">
                <a:solidFill>
                  <a:srgbClr val="000000"/>
                </a:solidFill>
              </a:rPr>
              <a:t>non-critical blocks</a:t>
            </a:r>
            <a:r>
              <a:rPr lang="en">
                <a:solidFill>
                  <a:srgbClr val="000000"/>
                </a:solidFill>
              </a:rPr>
              <a:t> (using </a:t>
            </a:r>
            <a:r>
              <a:rPr b="1" i="1" lang="en">
                <a:solidFill>
                  <a:srgbClr val="000000"/>
                </a:solidFill>
              </a:rPr>
              <a:t>p_profile</a:t>
            </a:r>
            <a:r>
              <a:rPr lang="en">
                <a:solidFill>
                  <a:srgbClr val="000000"/>
                </a:solidFill>
              </a:rPr>
              <a:t>) will successfully restore the fully h_pixelated version that is authenticated by its </a:t>
            </a:r>
            <a:r>
              <a:rPr b="1" lang="en" u="sng">
                <a:solidFill>
                  <a:srgbClr val="000000"/>
                </a:solidFill>
              </a:rPr>
              <a:t>signed </a:t>
            </a:r>
            <a:r>
              <a:rPr b="1" i="1" lang="en" u="sng">
                <a:solidFill>
                  <a:srgbClr val="000000"/>
                </a:solidFill>
              </a:rPr>
              <a:t>p_digest</a:t>
            </a:r>
            <a:r>
              <a:rPr lang="en">
                <a:solidFill>
                  <a:srgbClr val="000000"/>
                </a:solidFill>
              </a:rPr>
              <a:t>. (guarantee authenticity)</a:t>
            </a:r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8"/>
          <p:cNvSpPr txBox="1"/>
          <p:nvPr>
            <p:ph type="title"/>
          </p:nvPr>
        </p:nvSpPr>
        <p:spPr>
          <a:xfrm>
            <a:off x="276100" y="1941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/>
              <a:t>Framework of Pinto</a:t>
            </a:r>
            <a:endParaRPr b="1" sz="2400"/>
          </a:p>
        </p:txBody>
      </p:sp>
      <p:pic>
        <p:nvPicPr>
          <p:cNvPr id="160" name="Google Shape;160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84251" y="571550"/>
            <a:ext cx="4844050" cy="4304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21600" y="766854"/>
            <a:ext cx="2795726" cy="2073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21613" y="2962925"/>
            <a:ext cx="2795693" cy="20730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9"/>
          <p:cNvSpPr txBox="1"/>
          <p:nvPr>
            <p:ph type="title"/>
          </p:nvPr>
        </p:nvSpPr>
        <p:spPr>
          <a:xfrm>
            <a:off x="275850" y="301650"/>
            <a:ext cx="8520600" cy="101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000000"/>
                </a:solidFill>
              </a:rPr>
              <a:t>Step 1 </a:t>
            </a:r>
            <a:endParaRPr b="1" sz="24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000000"/>
                </a:solidFill>
              </a:rPr>
              <a:t>Real-time Processing</a:t>
            </a:r>
            <a:endParaRPr b="1" sz="2400">
              <a:solidFill>
                <a:srgbClr val="000000"/>
              </a:solidFill>
            </a:endParaRPr>
          </a:p>
        </p:txBody>
      </p:sp>
      <p:pic>
        <p:nvPicPr>
          <p:cNvPr id="168" name="Google Shape;168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940475"/>
            <a:ext cx="8839204" cy="21765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30"/>
          <p:cNvSpPr txBox="1"/>
          <p:nvPr>
            <p:ph type="title"/>
          </p:nvPr>
        </p:nvSpPr>
        <p:spPr>
          <a:xfrm>
            <a:off x="311700" y="319575"/>
            <a:ext cx="8520600" cy="93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000000"/>
                </a:solidFill>
              </a:rPr>
              <a:t>Step 2 </a:t>
            </a:r>
            <a:endParaRPr b="1" sz="24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000000"/>
                </a:solidFill>
              </a:rPr>
              <a:t>Post Processing</a:t>
            </a:r>
            <a:endParaRPr b="1" sz="2400">
              <a:solidFill>
                <a:srgbClr val="000000"/>
              </a:solidFill>
            </a:endParaRPr>
          </a:p>
        </p:txBody>
      </p:sp>
      <p:pic>
        <p:nvPicPr>
          <p:cNvPr id="174" name="Google Shape;174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2116700"/>
            <a:ext cx="8839198" cy="13760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31"/>
          <p:cNvSpPr txBox="1"/>
          <p:nvPr>
            <p:ph type="title"/>
          </p:nvPr>
        </p:nvSpPr>
        <p:spPr>
          <a:xfrm>
            <a:off x="311700" y="319575"/>
            <a:ext cx="8520600" cy="908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400"/>
              <a:t>Step 3</a:t>
            </a:r>
            <a:endParaRPr b="1"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400"/>
              <a:t>Verification of Video Authenticity</a:t>
            </a:r>
            <a:endParaRPr b="1"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80" name="Google Shape;180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9600" y="1731975"/>
            <a:ext cx="8964801" cy="2127600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31"/>
          <p:cNvSpPr txBox="1"/>
          <p:nvPr/>
        </p:nvSpPr>
        <p:spPr>
          <a:xfrm>
            <a:off x="430125" y="3996500"/>
            <a:ext cx="5340600" cy="43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0000"/>
                </a:solidFill>
              </a:rPr>
              <a:t>Note that Step 3 happens at </a:t>
            </a:r>
            <a:r>
              <a:rPr b="1" lang="en">
                <a:solidFill>
                  <a:srgbClr val="FF0000"/>
                </a:solidFill>
              </a:rPr>
              <a:t>the video requester side!</a:t>
            </a:r>
            <a:endParaRPr b="1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/>
          <p:nvPr>
            <p:ph type="title"/>
          </p:nvPr>
        </p:nvSpPr>
        <p:spPr>
          <a:xfrm>
            <a:off x="452225" y="295100"/>
            <a:ext cx="8520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/>
              <a:t>Problem Encountered</a:t>
            </a:r>
            <a:endParaRPr b="1" sz="2400"/>
          </a:p>
        </p:txBody>
      </p:sp>
      <p:sp>
        <p:nvSpPr>
          <p:cNvPr id="62" name="Google Shape;62;p14"/>
          <p:cNvSpPr txBox="1"/>
          <p:nvPr/>
        </p:nvSpPr>
        <p:spPr>
          <a:xfrm>
            <a:off x="566825" y="761375"/>
            <a:ext cx="8291400" cy="328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1155CC"/>
                </a:solidFill>
                <a:latin typeface="Comic Sans MS"/>
                <a:ea typeface="Comic Sans MS"/>
                <a:cs typeface="Comic Sans MS"/>
                <a:sym typeface="Comic Sans MS"/>
              </a:rPr>
              <a:t>Emerging IoT devices</a:t>
            </a:r>
            <a:r>
              <a:rPr lang="en"/>
              <a:t>                    </a:t>
            </a:r>
            <a:r>
              <a:rPr b="1" lang="en" sz="1800">
                <a:solidFill>
                  <a:srgbClr val="1155CC"/>
                </a:solidFill>
                <a:latin typeface="Comic Sans MS"/>
                <a:ea typeface="Comic Sans MS"/>
                <a:cs typeface="Comic Sans MS"/>
                <a:sym typeface="Comic Sans MS"/>
              </a:rPr>
              <a:t>Sharing of video evidences</a:t>
            </a:r>
            <a:endParaRPr b="1" sz="1800">
              <a:solidFill>
                <a:srgbClr val="1155CC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457200" lvl="0" marL="22860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1155CC"/>
                </a:solidFill>
                <a:latin typeface="Comic Sans MS"/>
                <a:ea typeface="Comic Sans MS"/>
                <a:cs typeface="Comic Sans MS"/>
                <a:sym typeface="Comic Sans MS"/>
              </a:rPr>
              <a:t>Benefit the public</a:t>
            </a:r>
            <a:r>
              <a:rPr b="1" lang="en" sz="1800">
                <a:solidFill>
                  <a:srgbClr val="1155CC"/>
                </a:solidFill>
                <a:latin typeface="Comic Sans MS"/>
                <a:ea typeface="Comic Sans MS"/>
                <a:cs typeface="Comic Sans MS"/>
                <a:sym typeface="Comic Sans MS"/>
              </a:rPr>
              <a:t>       </a:t>
            </a:r>
            <a:r>
              <a:rPr lang="en"/>
              <a:t>      </a:t>
            </a:r>
            <a:r>
              <a:rPr b="1" lang="en" sz="1600">
                <a:solidFill>
                  <a:srgbClr val="FF0000"/>
                </a:solidFill>
                <a:highlight>
                  <a:srgbClr val="FFFF00"/>
                </a:highlight>
                <a:latin typeface="Comic Sans MS"/>
                <a:ea typeface="Comic Sans MS"/>
                <a:cs typeface="Comic Sans MS"/>
                <a:sym typeface="Comic Sans MS"/>
              </a:rPr>
              <a:t>Threat visual privacy</a:t>
            </a:r>
            <a:endParaRPr b="1" sz="1600">
              <a:solidFill>
                <a:srgbClr val="FF0000"/>
              </a:solidFill>
              <a:highlight>
                <a:srgbClr val="FFFF00"/>
              </a:highlight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rgbClr val="FF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63" name="Google Shape;63;p14"/>
          <p:cNvSpPr/>
          <p:nvPr/>
        </p:nvSpPr>
        <p:spPr>
          <a:xfrm>
            <a:off x="3208850" y="1236675"/>
            <a:ext cx="702600" cy="4029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CC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" name="Google Shape;64;p14"/>
          <p:cNvSpPr/>
          <p:nvPr/>
        </p:nvSpPr>
        <p:spPr>
          <a:xfrm rot="2698607">
            <a:off x="4450855" y="1560889"/>
            <a:ext cx="523330" cy="1071267"/>
          </a:xfrm>
          <a:prstGeom prst="downArrow">
            <a:avLst>
              <a:gd fmla="val 47834" name="adj1"/>
              <a:gd fmla="val 42033" name="adj2"/>
            </a:avLst>
          </a:prstGeom>
          <a:solidFill>
            <a:srgbClr val="CC0000"/>
          </a:solidFill>
          <a:ln cap="flat" cmpd="sng" w="9525">
            <a:solidFill>
              <a:srgbClr val="CC412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" name="Google Shape;65;p14"/>
          <p:cNvSpPr/>
          <p:nvPr/>
        </p:nvSpPr>
        <p:spPr>
          <a:xfrm rot="-2701393">
            <a:off x="6108805" y="1560889"/>
            <a:ext cx="523330" cy="1071267"/>
          </a:xfrm>
          <a:prstGeom prst="downArrow">
            <a:avLst>
              <a:gd fmla="val 47834" name="adj1"/>
              <a:gd fmla="val 42033" name="adj2"/>
            </a:avLst>
          </a:prstGeom>
          <a:solidFill>
            <a:srgbClr val="CC0000"/>
          </a:solidFill>
          <a:ln cap="flat" cmpd="sng" w="9525">
            <a:solidFill>
              <a:srgbClr val="CC412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6" name="Google Shape;66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98750" y="2913350"/>
            <a:ext cx="402900" cy="40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13925" y="2913343"/>
            <a:ext cx="482500" cy="48326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70553" y="1639587"/>
            <a:ext cx="1864001" cy="1648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70549" y="3328575"/>
            <a:ext cx="1864000" cy="1630987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820280" y="3325260"/>
            <a:ext cx="1864001" cy="16674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32"/>
          <p:cNvSpPr txBox="1"/>
          <p:nvPr>
            <p:ph type="title"/>
          </p:nvPr>
        </p:nvSpPr>
        <p:spPr>
          <a:xfrm>
            <a:off x="311700" y="3195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/>
              <a:t>Generation Loss</a:t>
            </a:r>
            <a:endParaRPr b="1" sz="2400"/>
          </a:p>
        </p:txBody>
      </p:sp>
      <p:sp>
        <p:nvSpPr>
          <p:cNvPr id="187" name="Google Shape;187;p3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u="sng">
                <a:solidFill>
                  <a:srgbClr val="FF0000"/>
                </a:solidFill>
              </a:rPr>
              <a:t>Issue</a:t>
            </a:r>
            <a:r>
              <a:rPr lang="en"/>
              <a:t>: </a:t>
            </a:r>
            <a:r>
              <a:rPr lang="en">
                <a:solidFill>
                  <a:srgbClr val="000000"/>
                </a:solidFill>
              </a:rPr>
              <a:t>When using lossy compression, </a:t>
            </a:r>
            <a:r>
              <a:rPr b="1" lang="en">
                <a:solidFill>
                  <a:srgbClr val="000000"/>
                </a:solidFill>
              </a:rPr>
              <a:t>inconsistency</a:t>
            </a:r>
            <a:r>
              <a:rPr lang="en">
                <a:solidFill>
                  <a:srgbClr val="000000"/>
                </a:solidFill>
              </a:rPr>
              <a:t> between real-time frames and processed versions will happen due to video encoding.</a:t>
            </a:r>
            <a:endParaRPr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b="1" lang="en" u="sng">
                <a:solidFill>
                  <a:srgbClr val="FF0000"/>
                </a:solidFill>
              </a:rPr>
              <a:t>Solution</a:t>
            </a:r>
            <a:r>
              <a:rPr lang="en">
                <a:solidFill>
                  <a:srgbClr val="000000"/>
                </a:solidFill>
              </a:rPr>
              <a:t>:</a:t>
            </a:r>
            <a:endParaRPr>
              <a:solidFill>
                <a:srgbClr val="000000"/>
              </a:solidFill>
            </a:endParaRPr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000000"/>
                </a:solidFill>
              </a:rPr>
              <a:t>MJPEG-based initial compression for video recording</a:t>
            </a:r>
            <a:endParaRPr>
              <a:solidFill>
                <a:srgbClr val="000000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000000"/>
                </a:solidFill>
              </a:rPr>
              <a:t>MJPEG-compliant coding for video sharing</a:t>
            </a:r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33"/>
          <p:cNvSpPr txBox="1"/>
          <p:nvPr>
            <p:ph type="title"/>
          </p:nvPr>
        </p:nvSpPr>
        <p:spPr>
          <a:xfrm>
            <a:off x="311700" y="3016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000000"/>
                </a:solidFill>
              </a:rPr>
              <a:t>Two Design Factors in Pinto</a:t>
            </a:r>
            <a:endParaRPr b="1" sz="2400">
              <a:solidFill>
                <a:srgbClr val="000000"/>
              </a:solidFill>
            </a:endParaRPr>
          </a:p>
        </p:txBody>
      </p:sp>
      <p:sp>
        <p:nvSpPr>
          <p:cNvPr id="193" name="Google Shape;193;p3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just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800"/>
              <a:buChar char="❖"/>
            </a:pPr>
            <a:r>
              <a:rPr b="1" lang="en">
                <a:solidFill>
                  <a:srgbClr val="FF0000"/>
                </a:solidFill>
              </a:rPr>
              <a:t>Pixelation Intensity (P-scale)</a:t>
            </a:r>
            <a:endParaRPr b="1">
              <a:solidFill>
                <a:srgbClr val="FF0000"/>
              </a:solidFill>
            </a:endParaRPr>
          </a:p>
          <a:p>
            <a:pPr indent="-330200" lvl="1" marL="914400" rtl="0" algn="just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Char char="➢"/>
            </a:pPr>
            <a:r>
              <a:rPr lang="en" sz="1600">
                <a:solidFill>
                  <a:srgbClr val="000000"/>
                </a:solidFill>
              </a:rPr>
              <a:t>It affects the visual privacy and perceived frame quality. </a:t>
            </a:r>
            <a:endParaRPr sz="1600">
              <a:solidFill>
                <a:srgbClr val="000000"/>
              </a:solidFill>
            </a:endParaRPr>
          </a:p>
          <a:p>
            <a:pPr indent="-330200" lvl="1" marL="914400" rtl="0" algn="just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Char char="➢"/>
            </a:pPr>
            <a:r>
              <a:rPr lang="en" sz="1600">
                <a:solidFill>
                  <a:srgbClr val="000000"/>
                </a:solidFill>
              </a:rPr>
              <a:t>Ideally, pixelation intensity should be as minimal as possible while de-identifying sensitive objects. </a:t>
            </a:r>
            <a:endParaRPr sz="1600">
              <a:solidFill>
                <a:srgbClr val="000000"/>
              </a:solidFill>
            </a:endParaRPr>
          </a:p>
          <a:p>
            <a:pPr indent="0" lvl="0" marL="0" rtl="0" algn="just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FF0000"/>
              </a:solidFill>
            </a:endParaRPr>
          </a:p>
          <a:p>
            <a:pPr indent="-342900" lvl="0" marL="457200" rtl="0" algn="just">
              <a:spcBef>
                <a:spcPts val="1600"/>
              </a:spcBef>
              <a:spcAft>
                <a:spcPts val="0"/>
              </a:spcAft>
              <a:buClr>
                <a:srgbClr val="FF0000"/>
              </a:buClr>
              <a:buSzPts val="1800"/>
              <a:buChar char="❖"/>
            </a:pPr>
            <a:r>
              <a:rPr b="1" lang="en">
                <a:solidFill>
                  <a:srgbClr val="FF0000"/>
                </a:solidFill>
              </a:rPr>
              <a:t>In-frame Block Count (B-count)</a:t>
            </a:r>
            <a:endParaRPr b="1">
              <a:solidFill>
                <a:srgbClr val="FF0000"/>
              </a:solidFill>
            </a:endParaRPr>
          </a:p>
          <a:p>
            <a:pPr indent="-330200" lvl="1" marL="914400" rtl="0" algn="just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Char char="➢"/>
            </a:pPr>
            <a:r>
              <a:rPr lang="en" sz="1600">
                <a:solidFill>
                  <a:srgbClr val="000000"/>
                </a:solidFill>
              </a:rPr>
              <a:t>It controls the processing speed and video quality. </a:t>
            </a:r>
            <a:endParaRPr sz="1600">
              <a:solidFill>
                <a:srgbClr val="000000"/>
              </a:solidFill>
            </a:endParaRPr>
          </a:p>
          <a:p>
            <a:pPr indent="-330200" lvl="1" marL="914400" rtl="0" algn="just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Char char="➢"/>
            </a:pPr>
            <a:r>
              <a:rPr lang="en" sz="1600">
                <a:solidFill>
                  <a:srgbClr val="000000"/>
                </a:solidFill>
              </a:rPr>
              <a:t>The in-frame block count should be determined for fine-grained block division while ensuring fast processing speed for producing high-frame-rate videos.</a:t>
            </a:r>
            <a:endParaRPr sz="16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3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434343"/>
                </a:solidFill>
              </a:rPr>
              <a:t>Evaluation</a:t>
            </a:r>
            <a:endParaRPr b="1">
              <a:solidFill>
                <a:srgbClr val="434343"/>
              </a:solidFill>
            </a:endParaRPr>
          </a:p>
        </p:txBody>
      </p:sp>
      <p:sp>
        <p:nvSpPr>
          <p:cNvPr id="199" name="Google Shape;199;p3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just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800"/>
              <a:buChar char="❖"/>
            </a:pPr>
            <a:r>
              <a:rPr b="1" lang="en">
                <a:solidFill>
                  <a:srgbClr val="FF0000"/>
                </a:solidFill>
              </a:rPr>
              <a:t>Use Case</a:t>
            </a:r>
            <a:endParaRPr b="1">
              <a:solidFill>
                <a:srgbClr val="FF0000"/>
              </a:solidFill>
            </a:endParaRPr>
          </a:p>
          <a:p>
            <a:pPr indent="-342900" lvl="0" marL="457200" rtl="0" algn="just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800"/>
              <a:buChar char="❖"/>
            </a:pPr>
            <a:r>
              <a:rPr b="1" lang="en">
                <a:solidFill>
                  <a:srgbClr val="FF0000"/>
                </a:solidFill>
              </a:rPr>
              <a:t>Effect of Hash Pixelation and its importance</a:t>
            </a:r>
            <a:endParaRPr b="1">
              <a:solidFill>
                <a:srgbClr val="FF0000"/>
              </a:solidFill>
            </a:endParaRPr>
          </a:p>
          <a:p>
            <a:pPr indent="-342900" lvl="0" marL="457200" rtl="0" algn="just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800"/>
              <a:buChar char="❖"/>
            </a:pPr>
            <a:r>
              <a:rPr b="1" lang="en">
                <a:solidFill>
                  <a:srgbClr val="FF0000"/>
                </a:solidFill>
              </a:rPr>
              <a:t>Content Forgery</a:t>
            </a:r>
            <a:endParaRPr b="1">
              <a:solidFill>
                <a:srgbClr val="FF0000"/>
              </a:solidFill>
            </a:endParaRPr>
          </a:p>
          <a:p>
            <a:pPr indent="-342900" lvl="0" marL="457200" rtl="0" algn="just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800"/>
              <a:buChar char="❖"/>
            </a:pPr>
            <a:r>
              <a:rPr b="1" lang="en">
                <a:solidFill>
                  <a:srgbClr val="FF0000"/>
                </a:solidFill>
              </a:rPr>
              <a:t>Visual privacy</a:t>
            </a:r>
            <a:endParaRPr b="1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35"/>
          <p:cNvSpPr txBox="1"/>
          <p:nvPr>
            <p:ph type="title"/>
          </p:nvPr>
        </p:nvSpPr>
        <p:spPr>
          <a:xfrm>
            <a:off x="311700" y="3859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434343"/>
                </a:solidFill>
              </a:rPr>
              <a:t>Use Case</a:t>
            </a:r>
            <a:endParaRPr b="1">
              <a:solidFill>
                <a:srgbClr val="434343"/>
              </a:solidFill>
            </a:endParaRPr>
          </a:p>
        </p:txBody>
      </p:sp>
      <p:sp>
        <p:nvSpPr>
          <p:cNvPr id="205" name="Google Shape;205;p35"/>
          <p:cNvSpPr txBox="1"/>
          <p:nvPr>
            <p:ph idx="1" type="body"/>
          </p:nvPr>
        </p:nvSpPr>
        <p:spPr>
          <a:xfrm>
            <a:off x="311700" y="101772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34343"/>
                </a:solidFill>
              </a:rPr>
              <a:t>Pinto aims to provide privacy-protected, forgery-proof, and high-frame-rate videos using low-end IoT cameras.</a:t>
            </a:r>
            <a:endParaRPr>
              <a:solidFill>
                <a:srgbClr val="434343"/>
              </a:solidFill>
            </a:endParaRPr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Clr>
                <a:srgbClr val="FF0000"/>
              </a:buClr>
              <a:buSzPts val="1800"/>
              <a:buChar char="❖"/>
            </a:pPr>
            <a:r>
              <a:rPr b="1" lang="en">
                <a:solidFill>
                  <a:srgbClr val="FF0000"/>
                </a:solidFill>
              </a:rPr>
              <a:t>Sharing surveillance videos</a:t>
            </a:r>
            <a:endParaRPr b="1">
              <a:solidFill>
                <a:srgbClr val="FF0000"/>
              </a:solidFill>
            </a:endParaRPr>
          </a:p>
          <a:p>
            <a:pPr indent="-317500" lvl="1" marL="914400" rtl="0" algn="l"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Char char="➢"/>
            </a:pPr>
            <a:r>
              <a:rPr lang="en">
                <a:solidFill>
                  <a:srgbClr val="434343"/>
                </a:solidFill>
              </a:rPr>
              <a:t>Dash Cam: Protect privacy of bystanders.</a:t>
            </a:r>
            <a:endParaRPr>
              <a:solidFill>
                <a:srgbClr val="434343"/>
              </a:solidFill>
            </a:endParaRPr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Clr>
                <a:srgbClr val="FF0000"/>
              </a:buClr>
              <a:buSzPts val="1800"/>
              <a:buChar char="❖"/>
            </a:pPr>
            <a:r>
              <a:rPr b="1" lang="en">
                <a:solidFill>
                  <a:srgbClr val="FF0000"/>
                </a:solidFill>
              </a:rPr>
              <a:t>Publishing Video Evidence</a:t>
            </a:r>
            <a:endParaRPr b="1">
              <a:solidFill>
                <a:srgbClr val="434343"/>
              </a:solidFill>
            </a:endParaRPr>
          </a:p>
          <a:p>
            <a:pPr indent="-317500" lvl="1" marL="914400" rtl="0" algn="l"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Char char="➢"/>
            </a:pPr>
            <a:r>
              <a:rPr lang="en"/>
              <a:t>“People are often willing to release their video evidences to the press or social media, especially when having captured unusual scenes”.</a:t>
            </a:r>
            <a:endParaRPr/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Clr>
                <a:srgbClr val="FF0000"/>
              </a:buClr>
              <a:buSzPts val="1800"/>
              <a:buChar char="❖"/>
            </a:pPr>
            <a:r>
              <a:rPr b="1" lang="en">
                <a:solidFill>
                  <a:srgbClr val="FF0000"/>
                </a:solidFill>
              </a:rPr>
              <a:t>Applicable on Low End devices</a:t>
            </a:r>
            <a:endParaRPr b="1">
              <a:solidFill>
                <a:srgbClr val="FF0000"/>
              </a:solidFill>
            </a:endParaRPr>
          </a:p>
          <a:p>
            <a:pPr indent="-317500" lvl="1" marL="914400" rtl="0" algn="l"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Char char="➢"/>
            </a:pPr>
            <a:r>
              <a:rPr lang="en">
                <a:solidFill>
                  <a:srgbClr val="666666"/>
                </a:solidFill>
              </a:rPr>
              <a:t>Why do any processing on the device itself?</a:t>
            </a:r>
            <a:endParaRPr>
              <a:solidFill>
                <a:srgbClr val="666666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3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Hash Pixelation</a:t>
            </a:r>
            <a:endParaRPr b="1"/>
          </a:p>
        </p:txBody>
      </p:sp>
      <p:sp>
        <p:nvSpPr>
          <p:cNvPr id="211" name="Google Shape;211;p3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just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800"/>
              <a:buChar char="❖"/>
            </a:pPr>
            <a:r>
              <a:rPr b="1" lang="en">
                <a:solidFill>
                  <a:srgbClr val="FF0000"/>
                </a:solidFill>
              </a:rPr>
              <a:t>Effect on Quality</a:t>
            </a:r>
            <a:endParaRPr b="1">
              <a:solidFill>
                <a:srgbClr val="FF0000"/>
              </a:solidFill>
            </a:endParaRPr>
          </a:p>
          <a:p>
            <a:pPr indent="-330200" lvl="1" marL="91440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➢"/>
            </a:pPr>
            <a:r>
              <a:rPr lang="en" sz="1600">
                <a:solidFill>
                  <a:schemeClr val="dk1"/>
                </a:solidFill>
              </a:rPr>
              <a:t>Spreading the hash over the lower 16 bits of only 16 pixels degrades quality negligibly. </a:t>
            </a:r>
            <a:endParaRPr sz="1600">
              <a:solidFill>
                <a:schemeClr val="dk1"/>
              </a:solidFill>
            </a:endParaRPr>
          </a:p>
          <a:p>
            <a:pPr indent="-330200" lvl="1" marL="91440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➢"/>
            </a:pPr>
            <a:r>
              <a:rPr lang="en" sz="1600">
                <a:solidFill>
                  <a:schemeClr val="dk1"/>
                </a:solidFill>
              </a:rPr>
              <a:t>Most detail is contained in the Most Significant Bits (MSB), and humans don’t perceive small differences well anyway.</a:t>
            </a:r>
            <a:endParaRPr sz="1600">
              <a:solidFill>
                <a:schemeClr val="dk1"/>
              </a:solidFill>
            </a:endParaRPr>
          </a:p>
          <a:p>
            <a:pPr indent="0" lvl="0" marL="0" rtl="0" algn="just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FF0000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FF0000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777777"/>
              </a:solidFill>
              <a:highlight>
                <a:srgbClr val="FFFFFA"/>
              </a:highlight>
            </a:endParaRPr>
          </a:p>
          <a:p>
            <a:pPr indent="0" lvl="0" marL="0" rtl="0" algn="ctr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777777"/>
                </a:solidFill>
                <a:highlight>
                  <a:srgbClr val="FFFFFA"/>
                </a:highlight>
              </a:rPr>
              <a:t>Image with gray 125 left half, gray 124 on right. The difference between the halves may not be detectable.</a:t>
            </a:r>
            <a:endParaRPr b="1" sz="1100">
              <a:solidFill>
                <a:srgbClr val="FF0000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LSB Embeddings:</a:t>
            </a:r>
            <a:r>
              <a:rPr lang="en"/>
              <a:t> </a:t>
            </a:r>
            <a:r>
              <a:rPr lang="en" u="sng">
                <a:solidFill>
                  <a:schemeClr val="hlink"/>
                </a:solidFill>
                <a:hlinkClick r:id="rId3"/>
              </a:rPr>
              <a:t>http://www.eiron.net/thesis/</a:t>
            </a:r>
            <a:r>
              <a:rPr lang="en"/>
              <a:t> </a:t>
            </a:r>
            <a:endParaRPr/>
          </a:p>
        </p:txBody>
      </p:sp>
      <p:pic>
        <p:nvPicPr>
          <p:cNvPr id="212" name="Google Shape;212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30750" y="2929550"/>
            <a:ext cx="2589500" cy="1294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3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8" name="Google Shape;218;p3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219" name="Google Shape;219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0375" y="807525"/>
            <a:ext cx="7315200" cy="3676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3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LSB Embedding</a:t>
            </a:r>
            <a:endParaRPr/>
          </a:p>
        </p:txBody>
      </p:sp>
      <p:sp>
        <p:nvSpPr>
          <p:cNvPr id="225" name="Google Shape;225;p3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777777"/>
                </a:solidFill>
                <a:highlight>
                  <a:srgbClr val="FFFFFA"/>
                </a:highlight>
              </a:rPr>
              <a:t>Viewing the LSB plane of this stego object reveals its hidden message</a:t>
            </a:r>
            <a:endParaRPr sz="1100">
              <a:solidFill>
                <a:srgbClr val="777777"/>
              </a:solidFill>
              <a:highlight>
                <a:srgbClr val="FFFFFA"/>
              </a:highlight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LSB Embeddings: </a:t>
            </a:r>
            <a:r>
              <a:rPr lang="en" u="sng">
                <a:solidFill>
                  <a:schemeClr val="accent5"/>
                </a:solidFill>
                <a:hlinkClick r:id="rId3"/>
              </a:rPr>
              <a:t>http://www.eiron.net/thesis/</a:t>
            </a:r>
            <a:r>
              <a:rPr lang="en"/>
              <a:t> </a:t>
            </a:r>
            <a:endParaRPr sz="1100">
              <a:solidFill>
                <a:srgbClr val="777777"/>
              </a:solidFill>
              <a:highlight>
                <a:srgbClr val="FFFFFA"/>
              </a:highlight>
            </a:endParaRPr>
          </a:p>
        </p:txBody>
      </p:sp>
      <p:pic>
        <p:nvPicPr>
          <p:cNvPr id="226" name="Google Shape;226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70150" y="1276250"/>
            <a:ext cx="5403700" cy="2701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39"/>
          <p:cNvSpPr txBox="1"/>
          <p:nvPr>
            <p:ph type="title"/>
          </p:nvPr>
        </p:nvSpPr>
        <p:spPr>
          <a:xfrm>
            <a:off x="454225" y="18702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434343"/>
                </a:solidFill>
              </a:rPr>
              <a:t>Why Hash Pixelation?</a:t>
            </a:r>
            <a:endParaRPr b="1">
              <a:solidFill>
                <a:srgbClr val="434343"/>
              </a:solidFill>
            </a:endParaRPr>
          </a:p>
        </p:txBody>
      </p:sp>
      <p:sp>
        <p:nvSpPr>
          <p:cNvPr id="232" name="Google Shape;232;p39"/>
          <p:cNvSpPr txBox="1"/>
          <p:nvPr>
            <p:ph idx="1" type="body"/>
          </p:nvPr>
        </p:nvSpPr>
        <p:spPr>
          <a:xfrm>
            <a:off x="454225" y="2577650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Prevents Content forgery.</a:t>
            </a: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4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434343"/>
                </a:solidFill>
              </a:rPr>
              <a:t>Content Forgery - Only Pixelation</a:t>
            </a:r>
            <a:endParaRPr b="1">
              <a:solidFill>
                <a:srgbClr val="434343"/>
              </a:solidFill>
            </a:endParaRPr>
          </a:p>
        </p:txBody>
      </p:sp>
      <p:sp>
        <p:nvSpPr>
          <p:cNvPr id="238" name="Google Shape;238;p4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239" name="Google Shape;239;p40"/>
          <p:cNvPicPr preferRelativeResize="0"/>
          <p:nvPr/>
        </p:nvPicPr>
        <p:blipFill rotWithShape="1">
          <a:blip r:embed="rId3">
            <a:alphaModFix/>
          </a:blip>
          <a:srcRect b="14336" l="39389" r="12434" t="26691"/>
          <a:stretch/>
        </p:blipFill>
        <p:spPr>
          <a:xfrm>
            <a:off x="2267300" y="1344825"/>
            <a:ext cx="4405002" cy="3031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4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434343"/>
                </a:solidFill>
              </a:rPr>
              <a:t>Content Forgery - Only Hashing</a:t>
            </a:r>
            <a:endParaRPr b="1">
              <a:solidFill>
                <a:srgbClr val="434343"/>
              </a:solidFill>
            </a:endParaRPr>
          </a:p>
        </p:txBody>
      </p:sp>
      <p:sp>
        <p:nvSpPr>
          <p:cNvPr id="245" name="Google Shape;245;p4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246" name="Google Shape;246;p41"/>
          <p:cNvPicPr preferRelativeResize="0"/>
          <p:nvPr/>
        </p:nvPicPr>
        <p:blipFill rotWithShape="1">
          <a:blip r:embed="rId3">
            <a:alphaModFix/>
          </a:blip>
          <a:srcRect b="23918" l="11902" r="36097" t="36011"/>
          <a:stretch/>
        </p:blipFill>
        <p:spPr>
          <a:xfrm>
            <a:off x="2072925" y="1830675"/>
            <a:ext cx="4754824" cy="2060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08113" y="152400"/>
            <a:ext cx="6927766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4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434343"/>
                </a:solidFill>
              </a:rPr>
              <a:t>Content Forgery - Hash Pixelation</a:t>
            </a:r>
            <a:endParaRPr b="1">
              <a:solidFill>
                <a:srgbClr val="434343"/>
              </a:solidFill>
            </a:endParaRPr>
          </a:p>
        </p:txBody>
      </p:sp>
      <p:sp>
        <p:nvSpPr>
          <p:cNvPr id="252" name="Google Shape;252;p4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Forgery Success Ratio is 0% for all specified forgery types.</a:t>
            </a:r>
            <a:endParaRPr/>
          </a:p>
        </p:txBody>
      </p:sp>
      <p:pic>
        <p:nvPicPr>
          <p:cNvPr id="253" name="Google Shape;253;p42"/>
          <p:cNvPicPr preferRelativeResize="0"/>
          <p:nvPr/>
        </p:nvPicPr>
        <p:blipFill rotWithShape="1">
          <a:blip r:embed="rId3">
            <a:alphaModFix/>
          </a:blip>
          <a:srcRect b="24121" l="14872" r="8026" t="30099"/>
          <a:stretch/>
        </p:blipFill>
        <p:spPr>
          <a:xfrm>
            <a:off x="1197200" y="1610038"/>
            <a:ext cx="7050151" cy="2353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4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434343"/>
                </a:solidFill>
              </a:rPr>
              <a:t>Visual Privacy</a:t>
            </a:r>
            <a:endParaRPr b="1">
              <a:solidFill>
                <a:srgbClr val="434343"/>
              </a:solidFill>
            </a:endParaRPr>
          </a:p>
        </p:txBody>
      </p:sp>
      <p:sp>
        <p:nvSpPr>
          <p:cNvPr id="259" name="Google Shape;259;p4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800"/>
              <a:buChar char="❖"/>
            </a:pPr>
            <a:r>
              <a:rPr b="1" lang="en">
                <a:solidFill>
                  <a:srgbClr val="FF0000"/>
                </a:solidFill>
              </a:rPr>
              <a:t>Types of attacks</a:t>
            </a:r>
            <a:endParaRPr b="1">
              <a:solidFill>
                <a:srgbClr val="FF0000"/>
              </a:solidFill>
            </a:endParaRPr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➢"/>
            </a:pPr>
            <a:r>
              <a:rPr lang="en"/>
              <a:t>Deep Learning based attacks</a:t>
            </a:r>
            <a:endParaRPr/>
          </a:p>
          <a:p>
            <a:pPr indent="-317500" lvl="1" marL="9144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400"/>
              <a:buChar char="➢"/>
            </a:pPr>
            <a:r>
              <a:rPr lang="en"/>
              <a:t>OCR Based recognition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800"/>
              <a:buChar char="❖"/>
            </a:pPr>
            <a:r>
              <a:rPr lang="en">
                <a:solidFill>
                  <a:srgbClr val="FF0000"/>
                </a:solidFill>
              </a:rPr>
              <a:t>Parameters Considered</a:t>
            </a:r>
            <a:endParaRPr>
              <a:solidFill>
                <a:srgbClr val="FF0000"/>
              </a:solidFill>
            </a:endParaRPr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➢"/>
            </a:pPr>
            <a:r>
              <a:rPr lang="en"/>
              <a:t>Pixelation intensity</a:t>
            </a:r>
            <a:endParaRPr/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➢"/>
            </a:pPr>
            <a:r>
              <a:rPr lang="en"/>
              <a:t>Type of Object (Face, license plate, signage)</a:t>
            </a:r>
            <a:endParaRPr/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➢"/>
            </a:pPr>
            <a:r>
              <a:rPr lang="en"/>
              <a:t>Size of Object (in terms of pixels)</a:t>
            </a:r>
            <a:endParaRPr/>
          </a:p>
          <a:p>
            <a:pPr indent="45720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4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666666"/>
                </a:solidFill>
              </a:rPr>
              <a:t>Visual Privacy - Deep Learning Based Attacks</a:t>
            </a:r>
            <a:endParaRPr b="1">
              <a:solidFill>
                <a:srgbClr val="666666"/>
              </a:solidFill>
            </a:endParaRPr>
          </a:p>
        </p:txBody>
      </p:sp>
      <p:sp>
        <p:nvSpPr>
          <p:cNvPr id="265" name="Google Shape;265;p4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 - Ratio goes down as P-Scale goes up. 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R - Ratio is better for as size of data set (n) increases.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266" name="Google Shape;266;p44"/>
          <p:cNvPicPr preferRelativeResize="0"/>
          <p:nvPr/>
        </p:nvPicPr>
        <p:blipFill rotWithShape="1">
          <a:blip r:embed="rId3">
            <a:alphaModFix/>
          </a:blip>
          <a:srcRect b="16165" l="5283" r="1537" t="39847"/>
          <a:stretch/>
        </p:blipFill>
        <p:spPr>
          <a:xfrm>
            <a:off x="384275" y="2084025"/>
            <a:ext cx="8520599" cy="22613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4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2" name="Google Shape;272;p4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273" name="Google Shape;273;p45"/>
          <p:cNvPicPr preferRelativeResize="0"/>
          <p:nvPr/>
        </p:nvPicPr>
        <p:blipFill rotWithShape="1">
          <a:blip r:embed="rId3">
            <a:alphaModFix/>
          </a:blip>
          <a:srcRect b="6298" l="53178" r="10452" t="19769"/>
          <a:stretch/>
        </p:blipFill>
        <p:spPr>
          <a:xfrm>
            <a:off x="2719550" y="445025"/>
            <a:ext cx="3608395" cy="41238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4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666666"/>
                </a:solidFill>
              </a:rPr>
              <a:t>Visual Privacy - Deep Learning Based Attacks</a:t>
            </a:r>
            <a:endParaRPr b="1">
              <a:solidFill>
                <a:srgbClr val="666666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666666"/>
              </a:solidFill>
            </a:endParaRPr>
          </a:p>
        </p:txBody>
      </p:sp>
      <p:sp>
        <p:nvSpPr>
          <p:cNvPr id="279" name="Google Shape;279;p4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 - Ratio goes down as P-Scale goes up. 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Larger objects (in terms of pixels) are recognised more easily. 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280" name="Google Shape;280;p46"/>
          <p:cNvPicPr preferRelativeResize="0"/>
          <p:nvPr/>
        </p:nvPicPr>
        <p:blipFill rotWithShape="1">
          <a:blip r:embed="rId3">
            <a:alphaModFix/>
          </a:blip>
          <a:srcRect b="17226" l="5005" r="4471" t="39075"/>
          <a:stretch/>
        </p:blipFill>
        <p:spPr>
          <a:xfrm>
            <a:off x="458175" y="2086300"/>
            <a:ext cx="8276901" cy="2246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4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666666"/>
                </a:solidFill>
              </a:rPr>
              <a:t>Visual Privacy - OCR Recognition</a:t>
            </a:r>
            <a:endParaRPr b="1">
              <a:solidFill>
                <a:srgbClr val="666666"/>
              </a:solidFill>
            </a:endParaRPr>
          </a:p>
        </p:txBody>
      </p:sp>
      <p:sp>
        <p:nvSpPr>
          <p:cNvPr id="286" name="Google Shape;286;p4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Obviously applicable only to text.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P - Scale of 3 and above seems to be enough. 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b="1" lang="en"/>
              <a:t>P - Scale of 12</a:t>
            </a:r>
            <a:r>
              <a:rPr lang="en"/>
              <a:t> is recommended to avoid deep learning based attacks.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287" name="Google Shape;287;p47"/>
          <p:cNvPicPr preferRelativeResize="0"/>
          <p:nvPr/>
        </p:nvPicPr>
        <p:blipFill rotWithShape="1">
          <a:blip r:embed="rId3">
            <a:alphaModFix/>
          </a:blip>
          <a:srcRect b="20097" l="43798" r="14014" t="31026"/>
          <a:stretch/>
        </p:blipFill>
        <p:spPr>
          <a:xfrm>
            <a:off x="2643188" y="2563200"/>
            <a:ext cx="3857625" cy="2512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4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666666"/>
                </a:solidFill>
              </a:rPr>
              <a:t>Video Quality</a:t>
            </a:r>
            <a:endParaRPr b="1">
              <a:solidFill>
                <a:srgbClr val="666666"/>
              </a:solidFill>
            </a:endParaRPr>
          </a:p>
        </p:txBody>
      </p:sp>
      <p:sp>
        <p:nvSpPr>
          <p:cNvPr id="293" name="Google Shape;293;p4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Frame Rate of at least </a:t>
            </a:r>
            <a:r>
              <a:rPr b="1" lang="en">
                <a:solidFill>
                  <a:srgbClr val="FF0000"/>
                </a:solidFill>
              </a:rPr>
              <a:t>12 fps</a:t>
            </a:r>
            <a:r>
              <a:rPr lang="en"/>
              <a:t> is needed so that motion is perceived properly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Structural Similarity Index (SSIM) is a measure of the perceptual quality. It’s an improvement over PSNR. Another index that could have been used is the </a:t>
            </a:r>
            <a:r>
              <a:rPr lang="en"/>
              <a:t>Naturalness of Image Quality Evaluator (NIQE).</a:t>
            </a:r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4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666666"/>
                </a:solidFill>
              </a:rPr>
              <a:t>Block Count Trade Off</a:t>
            </a:r>
            <a:endParaRPr b="1">
              <a:solidFill>
                <a:srgbClr val="666666"/>
              </a:solidFill>
            </a:endParaRPr>
          </a:p>
        </p:txBody>
      </p:sp>
      <p:sp>
        <p:nvSpPr>
          <p:cNvPr id="299" name="Google Shape;299;p49"/>
          <p:cNvSpPr txBox="1"/>
          <p:nvPr>
            <p:ph idx="1" type="body"/>
          </p:nvPr>
        </p:nvSpPr>
        <p:spPr>
          <a:xfrm>
            <a:off x="311700" y="1152475"/>
            <a:ext cx="3963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Pinto performs much better than Real time blurring.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Increase in block count improves SSIM but reduces Frame rate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300" name="Google Shape;300;p49"/>
          <p:cNvPicPr preferRelativeResize="0"/>
          <p:nvPr/>
        </p:nvPicPr>
        <p:blipFill rotWithShape="1">
          <a:blip r:embed="rId3">
            <a:alphaModFix/>
          </a:blip>
          <a:srcRect b="25431" l="11904" r="8894" t="32484"/>
          <a:stretch/>
        </p:blipFill>
        <p:spPr>
          <a:xfrm>
            <a:off x="1373350" y="2608613"/>
            <a:ext cx="7242351" cy="2163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p49"/>
          <p:cNvPicPr preferRelativeResize="0"/>
          <p:nvPr/>
        </p:nvPicPr>
        <p:blipFill rotWithShape="1">
          <a:blip r:embed="rId4">
            <a:alphaModFix/>
          </a:blip>
          <a:srcRect b="28394" l="51324" r="9710" t="29521"/>
          <a:stretch/>
        </p:blipFill>
        <p:spPr>
          <a:xfrm>
            <a:off x="4923300" y="185900"/>
            <a:ext cx="3562876" cy="216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50"/>
          <p:cNvSpPr txBox="1"/>
          <p:nvPr>
            <p:ph type="title"/>
          </p:nvPr>
        </p:nvSpPr>
        <p:spPr>
          <a:xfrm>
            <a:off x="311700" y="4005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/>
              <a:t>A summary of Pinto</a:t>
            </a:r>
            <a:endParaRPr b="1" sz="2400"/>
          </a:p>
        </p:txBody>
      </p:sp>
      <p:sp>
        <p:nvSpPr>
          <p:cNvPr id="307" name="Google Shape;307;p50"/>
          <p:cNvSpPr txBox="1"/>
          <p:nvPr/>
        </p:nvSpPr>
        <p:spPr>
          <a:xfrm>
            <a:off x="311700" y="973250"/>
            <a:ext cx="8520600" cy="3960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4290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The fast, lightweight real-time operation allows video recording at a </a:t>
            </a:r>
            <a:r>
              <a:rPr b="1" lang="en" sz="1800">
                <a:solidFill>
                  <a:srgbClr val="FF0000"/>
                </a:solidFill>
              </a:rPr>
              <a:t>high frame rate</a:t>
            </a:r>
            <a:r>
              <a:rPr lang="en" sz="1800"/>
              <a:t> in low-end devices;</a:t>
            </a:r>
            <a:endParaRPr sz="1800"/>
          </a:p>
          <a:p>
            <a:pPr indent="-34290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The CPU-intensive object detection is executed </a:t>
            </a:r>
            <a:r>
              <a:rPr b="1" lang="en" sz="1800">
                <a:solidFill>
                  <a:srgbClr val="FF0000"/>
                </a:solidFill>
              </a:rPr>
              <a:t>only when video sharing is needed</a:t>
            </a:r>
            <a:r>
              <a:rPr lang="en" sz="1800"/>
              <a:t>;</a:t>
            </a:r>
            <a:endParaRPr sz="1800"/>
          </a:p>
          <a:p>
            <a:pPr indent="-34290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The post processing only permits pixelation </a:t>
            </a:r>
            <a:r>
              <a:rPr b="1" lang="en" sz="1800">
                <a:solidFill>
                  <a:srgbClr val="FF0000"/>
                </a:solidFill>
              </a:rPr>
              <a:t>for privacy protection</a:t>
            </a:r>
            <a:r>
              <a:rPr lang="en" sz="1800"/>
              <a:t>;</a:t>
            </a:r>
            <a:endParaRPr sz="1800"/>
          </a:p>
          <a:p>
            <a:pPr indent="-34290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The post pixelation enables you to </a:t>
            </a:r>
            <a:r>
              <a:rPr b="1" lang="en" sz="1800">
                <a:solidFill>
                  <a:srgbClr val="FF0000"/>
                </a:solidFill>
              </a:rPr>
              <a:t>determine the degree</a:t>
            </a:r>
            <a:r>
              <a:rPr lang="en" sz="1800"/>
              <a:t> of visual privacy;</a:t>
            </a:r>
            <a:endParaRPr sz="1800"/>
          </a:p>
          <a:p>
            <a:pPr indent="-34290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Video processing is done at the camera level, hence </a:t>
            </a:r>
            <a:r>
              <a:rPr b="1" lang="en" sz="1800">
                <a:solidFill>
                  <a:srgbClr val="FF0000"/>
                </a:solidFill>
              </a:rPr>
              <a:t>not requiring powerful back-end servers</a:t>
            </a:r>
            <a:r>
              <a:rPr lang="en" sz="1800"/>
              <a:t>;</a:t>
            </a:r>
            <a:endParaRPr sz="1800"/>
          </a:p>
          <a:p>
            <a:pPr indent="-34290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It is </a:t>
            </a:r>
            <a:r>
              <a:rPr b="1" lang="en" sz="1800">
                <a:solidFill>
                  <a:srgbClr val="FF0000"/>
                </a:solidFill>
              </a:rPr>
              <a:t>a software-based solution</a:t>
            </a:r>
            <a:r>
              <a:rPr lang="en" sz="1800"/>
              <a:t> immediately implementable in today’s commodity IoT cameras.</a:t>
            </a:r>
            <a:endParaRPr sz="180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5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434343"/>
                </a:solidFill>
              </a:rPr>
              <a:t>Limitations</a:t>
            </a:r>
            <a:endParaRPr b="1">
              <a:solidFill>
                <a:srgbClr val="434343"/>
              </a:solidFill>
            </a:endParaRPr>
          </a:p>
        </p:txBody>
      </p:sp>
      <p:sp>
        <p:nvSpPr>
          <p:cNvPr id="313" name="Google Shape;313;p5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 - Scale of 12 chosen, is </a:t>
            </a:r>
            <a:r>
              <a:rPr b="1" lang="en">
                <a:solidFill>
                  <a:srgbClr val="FF0000"/>
                </a:solidFill>
              </a:rPr>
              <a:t>only valid for 1280 x 720 Resolution</a:t>
            </a:r>
            <a:r>
              <a:rPr lang="en"/>
              <a:t>.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0000"/>
                </a:solidFill>
              </a:rPr>
              <a:t>Limited to MJPEG.</a:t>
            </a:r>
            <a:r>
              <a:rPr lang="en"/>
              <a:t> Other formats need </a:t>
            </a:r>
            <a:r>
              <a:rPr b="1" lang="en">
                <a:solidFill>
                  <a:srgbClr val="FF0000"/>
                </a:solidFill>
              </a:rPr>
              <a:t>additional conversion</a:t>
            </a:r>
            <a:r>
              <a:rPr lang="en"/>
              <a:t> by device/servers.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Limited use cases.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/>
              <a:t>Conventional Approaches</a:t>
            </a:r>
            <a:endParaRPr b="1" sz="2400"/>
          </a:p>
        </p:txBody>
      </p:sp>
      <p:sp>
        <p:nvSpPr>
          <p:cNvPr id="81" name="Google Shape;81;p16"/>
          <p:cNvSpPr txBox="1"/>
          <p:nvPr>
            <p:ph idx="1" type="body"/>
          </p:nvPr>
        </p:nvSpPr>
        <p:spPr>
          <a:xfrm>
            <a:off x="311700" y="1152475"/>
            <a:ext cx="8520600" cy="3592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000000"/>
                </a:solidFill>
              </a:rPr>
              <a:t>P</a:t>
            </a:r>
            <a:r>
              <a:rPr lang="en">
                <a:solidFill>
                  <a:srgbClr val="000000"/>
                </a:solidFill>
              </a:rPr>
              <a:t>ost-blurring: </a:t>
            </a:r>
            <a:endParaRPr>
              <a:solidFill>
                <a:srgbClr val="000000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</a:pPr>
            <a:r>
              <a:rPr lang="en">
                <a:solidFill>
                  <a:srgbClr val="000000"/>
                </a:solidFill>
              </a:rPr>
              <a:t>Able to guarantee visual privacy</a:t>
            </a:r>
            <a:endParaRPr>
              <a:solidFill>
                <a:srgbClr val="000000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400"/>
              <a:buChar char="○"/>
            </a:pPr>
            <a:r>
              <a:rPr lang="en">
                <a:solidFill>
                  <a:srgbClr val="FF0000"/>
                </a:solidFill>
              </a:rPr>
              <a:t>Failing to provide video authenticity</a:t>
            </a:r>
            <a:endParaRPr>
              <a:solidFill>
                <a:srgbClr val="FF0000"/>
              </a:solidFill>
            </a:endParaRPr>
          </a:p>
          <a:p>
            <a:pPr indent="-317500" lvl="1" marL="9144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</a:pPr>
            <a:r>
              <a:rPr lang="en">
                <a:solidFill>
                  <a:srgbClr val="000000"/>
                </a:solidFill>
              </a:rPr>
              <a:t>Resulting videos have very low frame rate </a:t>
            </a:r>
            <a:endParaRPr>
              <a:solidFill>
                <a:srgbClr val="000000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❏"/>
            </a:pPr>
            <a:r>
              <a:rPr lang="en">
                <a:solidFill>
                  <a:srgbClr val="000000"/>
                </a:solidFill>
              </a:rPr>
              <a:t>Video fingerprinting</a:t>
            </a:r>
            <a:endParaRPr>
              <a:solidFill>
                <a:srgbClr val="000000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</a:pPr>
            <a:r>
              <a:rPr lang="en">
                <a:solidFill>
                  <a:srgbClr val="000000"/>
                </a:solidFill>
              </a:rPr>
              <a:t>Useful for video authentication </a:t>
            </a:r>
            <a:endParaRPr>
              <a:solidFill>
                <a:srgbClr val="000000"/>
              </a:solidFill>
            </a:endParaRPr>
          </a:p>
          <a:p>
            <a:pPr indent="-317500" lvl="1" marL="9144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</a:pPr>
            <a:r>
              <a:rPr lang="en">
                <a:solidFill>
                  <a:srgbClr val="FF0000"/>
                </a:solidFill>
              </a:rPr>
              <a:t>Poor video quality</a:t>
            </a:r>
            <a:r>
              <a:rPr lang="en">
                <a:solidFill>
                  <a:srgbClr val="000000"/>
                </a:solidFill>
              </a:rPr>
              <a:t> in simple, low-cost embedded devices</a:t>
            </a:r>
            <a:endParaRPr>
              <a:solidFill>
                <a:srgbClr val="000000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❏"/>
            </a:pPr>
            <a:r>
              <a:rPr lang="en">
                <a:solidFill>
                  <a:srgbClr val="000000"/>
                </a:solidFill>
              </a:rPr>
              <a:t>Digital watermarking</a:t>
            </a:r>
            <a:endParaRPr>
              <a:solidFill>
                <a:srgbClr val="000000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</a:pPr>
            <a:r>
              <a:rPr lang="en">
                <a:solidFill>
                  <a:srgbClr val="000000"/>
                </a:solidFill>
              </a:rPr>
              <a:t>Able to verify the integrity of the video</a:t>
            </a:r>
            <a:endParaRPr>
              <a:solidFill>
                <a:srgbClr val="000000"/>
              </a:solidFill>
            </a:endParaRPr>
          </a:p>
          <a:p>
            <a:pPr indent="-317500" lvl="1" marL="9144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rgbClr val="FF0000"/>
                </a:solidFill>
              </a:rPr>
              <a:t>Poor video quality </a:t>
            </a:r>
            <a:r>
              <a:rPr lang="en">
                <a:solidFill>
                  <a:schemeClr val="dk1"/>
                </a:solidFill>
              </a:rPr>
              <a:t>in simple, low-cost embedded devices</a:t>
            </a:r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52"/>
          <p:cNvSpPr txBox="1"/>
          <p:nvPr>
            <p:ph type="title"/>
          </p:nvPr>
        </p:nvSpPr>
        <p:spPr>
          <a:xfrm>
            <a:off x="3341625" y="21003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Questions?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7"/>
          <p:cNvSpPr txBox="1"/>
          <p:nvPr>
            <p:ph type="title"/>
          </p:nvPr>
        </p:nvSpPr>
        <p:spPr>
          <a:xfrm>
            <a:off x="424125" y="276375"/>
            <a:ext cx="8520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000000"/>
                </a:solidFill>
              </a:rPr>
              <a:t>Key Challenges</a:t>
            </a:r>
            <a:endParaRPr b="1"/>
          </a:p>
        </p:txBody>
      </p:sp>
      <p:sp>
        <p:nvSpPr>
          <p:cNvPr id="87" name="Google Shape;87;p17"/>
          <p:cNvSpPr txBox="1"/>
          <p:nvPr>
            <p:ph idx="1" type="body"/>
          </p:nvPr>
        </p:nvSpPr>
        <p:spPr>
          <a:xfrm>
            <a:off x="311700" y="9650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000000"/>
                </a:solidFill>
              </a:rPr>
              <a:t>Limited performance of IoT devices </a:t>
            </a:r>
            <a:endParaRPr>
              <a:solidFill>
                <a:srgbClr val="000000"/>
              </a:solidFill>
            </a:endParaRPr>
          </a:p>
          <a:p>
            <a:pPr indent="-3429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Posterior fabrication</a:t>
            </a:r>
            <a:endParaRPr>
              <a:solidFill>
                <a:srgbClr val="000000"/>
              </a:solidFill>
            </a:endParaRPr>
          </a:p>
          <a:p>
            <a:pPr indent="-3429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000000"/>
                </a:solidFill>
              </a:rPr>
              <a:t>Content-oblivious hashing</a:t>
            </a:r>
            <a:endParaRPr>
              <a:solidFill>
                <a:srgbClr val="000000"/>
              </a:solidFill>
            </a:endParaRPr>
          </a:p>
        </p:txBody>
      </p:sp>
      <p:pic>
        <p:nvPicPr>
          <p:cNvPr id="88" name="Google Shape;88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44800" y="1682100"/>
            <a:ext cx="5099200" cy="346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6450" y="2829400"/>
            <a:ext cx="8317550" cy="2314100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17"/>
          <p:cNvSpPr txBox="1"/>
          <p:nvPr/>
        </p:nvSpPr>
        <p:spPr>
          <a:xfrm>
            <a:off x="5094725" y="4806300"/>
            <a:ext cx="1611300" cy="33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E599"/>
                </a:solidFill>
              </a:rPr>
              <a:t>Content Forgery</a:t>
            </a:r>
            <a:endParaRPr b="1">
              <a:solidFill>
                <a:srgbClr val="FFE599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8"/>
          <p:cNvSpPr txBox="1"/>
          <p:nvPr>
            <p:ph type="title"/>
          </p:nvPr>
        </p:nvSpPr>
        <p:spPr>
          <a:xfrm>
            <a:off x="396000" y="285775"/>
            <a:ext cx="8520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/>
              <a:t>Bottleneck of Current Research</a:t>
            </a:r>
            <a:endParaRPr b="1" sz="2400"/>
          </a:p>
        </p:txBody>
      </p:sp>
      <p:sp>
        <p:nvSpPr>
          <p:cNvPr id="96" name="Google Shape;96;p18"/>
          <p:cNvSpPr txBox="1"/>
          <p:nvPr>
            <p:ph idx="1" type="body"/>
          </p:nvPr>
        </p:nvSpPr>
        <p:spPr>
          <a:xfrm>
            <a:off x="311700" y="946019"/>
            <a:ext cx="8520600" cy="3420000"/>
          </a:xfrm>
          <a:prstGeom prst="rect">
            <a:avLst/>
          </a:prstGeom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marR="9144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G</a:t>
            </a:r>
            <a:r>
              <a:rPr lang="en">
                <a:solidFill>
                  <a:srgbClr val="000000"/>
                </a:solidFill>
              </a:rPr>
              <a:t>ood </a:t>
            </a:r>
            <a:r>
              <a:rPr lang="en">
                <a:solidFill>
                  <a:srgbClr val="000000"/>
                </a:solidFill>
              </a:rPr>
              <a:t>video</a:t>
            </a:r>
            <a:r>
              <a:rPr lang="en">
                <a:solidFill>
                  <a:srgbClr val="000000"/>
                </a:solidFill>
              </a:rPr>
              <a:t> evidence should consider the following aspects </a:t>
            </a:r>
            <a:r>
              <a:rPr lang="en">
                <a:solidFill>
                  <a:srgbClr val="000000"/>
                </a:solidFill>
              </a:rPr>
              <a:t>simultaneously.</a:t>
            </a:r>
            <a:endParaRPr>
              <a:solidFill>
                <a:srgbClr val="000000"/>
              </a:solidFill>
            </a:endParaRPr>
          </a:p>
          <a:p>
            <a:pPr indent="-342900" lvl="0" marL="457200" marR="91440" rtl="0" algn="just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b="1" lang="en" u="sng">
                <a:solidFill>
                  <a:srgbClr val="FF0000"/>
                </a:solidFill>
              </a:rPr>
              <a:t>G</a:t>
            </a:r>
            <a:r>
              <a:rPr b="1" lang="en" u="sng">
                <a:solidFill>
                  <a:srgbClr val="FF0000"/>
                </a:solidFill>
              </a:rPr>
              <a:t>ood quality</a:t>
            </a:r>
            <a:r>
              <a:rPr lang="en">
                <a:solidFill>
                  <a:srgbClr val="000000"/>
                </a:solidFill>
              </a:rPr>
              <a:t> </a:t>
            </a:r>
            <a:r>
              <a:rPr i="1" lang="en">
                <a:solidFill>
                  <a:srgbClr val="000000"/>
                </a:solidFill>
              </a:rPr>
              <a:t>(high frame rates, minimal blurring intensity)</a:t>
            </a:r>
            <a:endParaRPr i="1">
              <a:solidFill>
                <a:srgbClr val="000000"/>
              </a:solidFill>
            </a:endParaRPr>
          </a:p>
          <a:p>
            <a:pPr indent="-342900" lvl="0" marL="457200" marR="9144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b="1" lang="en" u="sng">
                <a:solidFill>
                  <a:srgbClr val="FF0000"/>
                </a:solidFill>
              </a:rPr>
              <a:t>Properly authenticated</a:t>
            </a:r>
            <a:r>
              <a:rPr lang="en">
                <a:solidFill>
                  <a:srgbClr val="000000"/>
                </a:solidFill>
              </a:rPr>
              <a:t> </a:t>
            </a:r>
            <a:r>
              <a:rPr i="1" lang="en">
                <a:solidFill>
                  <a:srgbClr val="000000"/>
                </a:solidFill>
              </a:rPr>
              <a:t>(</a:t>
            </a:r>
            <a:r>
              <a:rPr i="1" lang="en">
                <a:solidFill>
                  <a:srgbClr val="000000"/>
                </a:solidFill>
              </a:rPr>
              <a:t>time of recording and data integrity)</a:t>
            </a:r>
            <a:r>
              <a:rPr lang="en">
                <a:solidFill>
                  <a:srgbClr val="000000"/>
                </a:solidFill>
              </a:rPr>
              <a:t> </a:t>
            </a:r>
            <a:endParaRPr>
              <a:solidFill>
                <a:srgbClr val="000000"/>
              </a:solidFill>
            </a:endParaRPr>
          </a:p>
          <a:p>
            <a:pPr indent="-342900" lvl="0" marL="457200" marR="9144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000000"/>
                </a:solidFill>
              </a:rPr>
              <a:t>C</a:t>
            </a:r>
            <a:r>
              <a:rPr lang="en">
                <a:solidFill>
                  <a:srgbClr val="000000"/>
                </a:solidFill>
              </a:rPr>
              <a:t>onsider</a:t>
            </a:r>
            <a:r>
              <a:rPr lang="en">
                <a:solidFill>
                  <a:srgbClr val="000000"/>
                </a:solidFill>
              </a:rPr>
              <a:t> </a:t>
            </a:r>
            <a:r>
              <a:rPr b="1" lang="en" u="sng">
                <a:solidFill>
                  <a:srgbClr val="FF0000"/>
                </a:solidFill>
              </a:rPr>
              <a:t>visual privacy</a:t>
            </a:r>
            <a:r>
              <a:rPr lang="en">
                <a:solidFill>
                  <a:srgbClr val="FF0000"/>
                </a:solidFill>
              </a:rPr>
              <a:t> </a:t>
            </a:r>
            <a:r>
              <a:rPr i="1" lang="en">
                <a:solidFill>
                  <a:srgbClr val="000000"/>
                </a:solidFill>
              </a:rPr>
              <a:t>(types of object to be blurred)</a:t>
            </a:r>
            <a:endParaRPr i="1">
              <a:solidFill>
                <a:srgbClr val="000000"/>
              </a:solidFill>
            </a:endParaRPr>
          </a:p>
          <a:p>
            <a:pPr indent="0" lvl="0" marL="457200" marR="91440" rtl="0" algn="just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  <a:p>
            <a:pPr indent="0" lvl="0" marL="0" marR="91440" rtl="0" algn="just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rPr b="1" lang="en">
                <a:solidFill>
                  <a:srgbClr val="000000"/>
                </a:solidFill>
              </a:rPr>
              <a:t>Existing research is unable to realize all of them.</a:t>
            </a:r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9"/>
          <p:cNvSpPr txBox="1"/>
          <p:nvPr>
            <p:ph type="title"/>
          </p:nvPr>
        </p:nvSpPr>
        <p:spPr>
          <a:xfrm>
            <a:off x="358525" y="304475"/>
            <a:ext cx="8520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/>
              <a:t>Solution</a:t>
            </a:r>
            <a:endParaRPr b="1" sz="2400"/>
          </a:p>
        </p:txBody>
      </p:sp>
      <p:sp>
        <p:nvSpPr>
          <p:cNvPr id="102" name="Google Shape;102;p19"/>
          <p:cNvSpPr txBox="1"/>
          <p:nvPr>
            <p:ph idx="1" type="body"/>
          </p:nvPr>
        </p:nvSpPr>
        <p:spPr>
          <a:xfrm>
            <a:off x="311700" y="1152475"/>
            <a:ext cx="8623800" cy="3416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n" u="sng">
                <a:solidFill>
                  <a:srgbClr val="000000"/>
                </a:solidFill>
              </a:rPr>
              <a:t>Pinto</a:t>
            </a:r>
            <a:r>
              <a:rPr lang="en">
                <a:solidFill>
                  <a:srgbClr val="000000"/>
                </a:solidFill>
              </a:rPr>
              <a:t>: A software-based solution for producing </a:t>
            </a:r>
            <a:r>
              <a:rPr b="1" lang="en">
                <a:solidFill>
                  <a:srgbClr val="FF0000"/>
                </a:solidFill>
              </a:rPr>
              <a:t>privacy-protected</a:t>
            </a:r>
            <a:r>
              <a:rPr lang="en">
                <a:solidFill>
                  <a:srgbClr val="000000"/>
                </a:solidFill>
              </a:rPr>
              <a:t>, </a:t>
            </a:r>
            <a:r>
              <a:rPr b="1" lang="en">
                <a:solidFill>
                  <a:srgbClr val="FF0000"/>
                </a:solidFill>
              </a:rPr>
              <a:t>forgery-proof</a:t>
            </a:r>
            <a:r>
              <a:rPr lang="en">
                <a:solidFill>
                  <a:srgbClr val="000000"/>
                </a:solidFill>
              </a:rPr>
              <a:t>, and </a:t>
            </a:r>
            <a:r>
              <a:rPr b="1" lang="en">
                <a:solidFill>
                  <a:srgbClr val="FF0000"/>
                </a:solidFill>
              </a:rPr>
              <a:t>high-quality</a:t>
            </a:r>
            <a:r>
              <a:rPr lang="en">
                <a:solidFill>
                  <a:srgbClr val="000000"/>
                </a:solidFill>
              </a:rPr>
              <a:t> videos using low-end IoT cameras.</a:t>
            </a:r>
            <a:endParaRPr>
              <a:solidFill>
                <a:srgbClr val="000000"/>
              </a:solidFill>
            </a:endParaRPr>
          </a:p>
          <a:p>
            <a:pPr indent="0" lvl="0" marL="0" rtl="0" algn="just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  <a:p>
            <a:pPr indent="0" lvl="0" marL="0" rtl="0" algn="just"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I.e. T</a:t>
            </a:r>
            <a:r>
              <a:rPr lang="en">
                <a:solidFill>
                  <a:srgbClr val="000000"/>
                </a:solidFill>
              </a:rPr>
              <a:t>he owners release post-blurred versions </a:t>
            </a:r>
            <a:r>
              <a:rPr i="1" lang="en" u="sng">
                <a:solidFill>
                  <a:srgbClr val="000000"/>
                </a:solidFill>
              </a:rPr>
              <a:t>(</a:t>
            </a:r>
            <a:r>
              <a:rPr i="1" lang="en" u="sng">
                <a:solidFill>
                  <a:srgbClr val="000000"/>
                </a:solidFill>
              </a:rPr>
              <a:t>privacy-protected)</a:t>
            </a:r>
            <a:r>
              <a:rPr lang="en">
                <a:solidFill>
                  <a:srgbClr val="000000"/>
                </a:solidFill>
              </a:rPr>
              <a:t> of the video evidences with their original &amp; </a:t>
            </a:r>
            <a:r>
              <a:rPr lang="en">
                <a:solidFill>
                  <a:srgbClr val="000000"/>
                </a:solidFill>
              </a:rPr>
              <a:t>real-time</a:t>
            </a:r>
            <a:r>
              <a:rPr lang="en">
                <a:solidFill>
                  <a:srgbClr val="000000"/>
                </a:solidFill>
              </a:rPr>
              <a:t> signatures still valid </a:t>
            </a:r>
            <a:r>
              <a:rPr i="1" lang="en" u="sng">
                <a:solidFill>
                  <a:schemeClr val="dk1"/>
                </a:solidFill>
              </a:rPr>
              <a:t>(forgery-proof)</a:t>
            </a:r>
            <a:r>
              <a:rPr lang="en">
                <a:solidFill>
                  <a:srgbClr val="000000"/>
                </a:solidFill>
              </a:rPr>
              <a:t>.</a:t>
            </a:r>
            <a:endParaRPr>
              <a:solidFill>
                <a:srgbClr val="000000"/>
              </a:solidFill>
            </a:endParaRPr>
          </a:p>
          <a:p>
            <a:pPr indent="0" lvl="0" marL="0" rtl="0" algn="just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0"/>
          <p:cNvSpPr txBox="1"/>
          <p:nvPr>
            <p:ph type="title"/>
          </p:nvPr>
        </p:nvSpPr>
        <p:spPr>
          <a:xfrm>
            <a:off x="623400" y="321675"/>
            <a:ext cx="7338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/>
              <a:t>But How to </a:t>
            </a:r>
            <a:r>
              <a:rPr b="1" lang="en" sz="2400"/>
              <a:t>Guarantee the High Quality?</a:t>
            </a:r>
            <a:r>
              <a:rPr b="1" lang="en" sz="2400"/>
              <a:t> </a:t>
            </a:r>
            <a:endParaRPr b="1" sz="2400"/>
          </a:p>
        </p:txBody>
      </p:sp>
      <p:sp>
        <p:nvSpPr>
          <p:cNvPr id="108" name="Google Shape;108;p20"/>
          <p:cNvSpPr txBox="1"/>
          <p:nvPr>
            <p:ph idx="1" type="body"/>
          </p:nvPr>
        </p:nvSpPr>
        <p:spPr>
          <a:xfrm>
            <a:off x="311700" y="1309600"/>
            <a:ext cx="8520600" cy="2623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➔"/>
            </a:pPr>
            <a:r>
              <a:rPr lang="en">
                <a:solidFill>
                  <a:srgbClr val="000000"/>
                </a:solidFill>
              </a:rPr>
              <a:t>Videos should have </a:t>
            </a:r>
            <a:r>
              <a:rPr b="1" lang="en">
                <a:solidFill>
                  <a:srgbClr val="000000"/>
                </a:solidFill>
              </a:rPr>
              <a:t>high frame rate</a:t>
            </a:r>
            <a:r>
              <a:rPr lang="en">
                <a:solidFill>
                  <a:srgbClr val="000000"/>
                </a:solidFill>
              </a:rPr>
              <a:t>.</a:t>
            </a:r>
            <a:endParaRPr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800"/>
              <a:buChar char="➔"/>
            </a:pPr>
            <a:r>
              <a:rPr lang="en">
                <a:solidFill>
                  <a:srgbClr val="000000"/>
                </a:solidFill>
              </a:rPr>
              <a:t>Minimize </a:t>
            </a:r>
            <a:r>
              <a:rPr b="1" lang="en">
                <a:solidFill>
                  <a:srgbClr val="000000"/>
                </a:solidFill>
              </a:rPr>
              <a:t>blurring intensity </a:t>
            </a:r>
            <a:r>
              <a:rPr lang="en">
                <a:solidFill>
                  <a:srgbClr val="000000"/>
                </a:solidFill>
              </a:rPr>
              <a:t>and </a:t>
            </a:r>
            <a:r>
              <a:rPr b="1" lang="en">
                <a:solidFill>
                  <a:srgbClr val="000000"/>
                </a:solidFill>
              </a:rPr>
              <a:t>the size of blurred areas</a:t>
            </a:r>
            <a:r>
              <a:rPr lang="en">
                <a:solidFill>
                  <a:srgbClr val="000000"/>
                </a:solidFill>
              </a:rPr>
              <a:t> while protecting sensitive objects. </a:t>
            </a:r>
            <a:r>
              <a:rPr i="1" lang="en" u="sng">
                <a:solidFill>
                  <a:srgbClr val="000000"/>
                </a:solidFill>
              </a:rPr>
              <a:t>(To be explained)</a:t>
            </a:r>
            <a:endParaRPr i="1" u="sng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/>
              <a:t>Comparison for Processing A Real-time Video Stream</a:t>
            </a:r>
            <a:endParaRPr b="1" sz="2400"/>
          </a:p>
        </p:txBody>
      </p:sp>
      <p:pic>
        <p:nvPicPr>
          <p:cNvPr id="114" name="Google Shape;114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9725" y="1397875"/>
            <a:ext cx="8564550" cy="2976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