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slide" Target="slides/slide39.xml"/><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today we are going to present the paper vEPC-sec: Securing LTE Network Functions Virtualization on Public Cloud. I am presenter Liang Wang.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506dc7d484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506dc7d484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we can talk about the vulnerability. In our context, the network functions of EPC are outsourced to public cloud. All the components we mentioned earlier are now VNF, namely virtual</a:t>
            </a:r>
            <a:r>
              <a:rPr lang="en"/>
              <a:t>ized</a:t>
            </a:r>
            <a:r>
              <a:rPr lang="en"/>
              <a:t> network function, running on cloud cluster. And when MME sends create session request to SGW-C, it is cloud provider’s job to select the </a:t>
            </a:r>
            <a:r>
              <a:rPr lang="en"/>
              <a:t>best</a:t>
            </a:r>
            <a:r>
              <a:rPr lang="en"/>
              <a:t> VNF via a procedure called VNFs selection procedure. But, as the author of this paper points out, DNS based </a:t>
            </a:r>
            <a:r>
              <a:rPr lang="en">
                <a:solidFill>
                  <a:schemeClr val="dk1"/>
                </a:solidFill>
              </a:rPr>
              <a:t>VNFs selection procedure</a:t>
            </a:r>
            <a:r>
              <a:rPr lang="en"/>
              <a:t> is vulnerable. An attacker could hijack the responds to VNFs selection query and therefore manipulate the mapping between MME and SGW-C. And in case </a:t>
            </a:r>
            <a:r>
              <a:rPr lang="en">
                <a:solidFill>
                  <a:schemeClr val="dk1"/>
                </a:solidFill>
              </a:rPr>
              <a:t>there are multiple tenants running their VNFs on same cloud provider.  A malicious tenant might be able to associate his malicious SGW-C to other tenants’ LTE network, in which way he can launch various attack to affect victim tenants’ LTE network performance. So under such observation,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06dc7d484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06dc7d484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paper propose such a threat model. First, malicious tenant can make his SGW part of other tenant’s LTE network by hijack VNFs selection procedure. Second, malicious SGW strictly follows LTE standard operations. In other word, malicious SGW cannot be detected by intrusion detection system. Given such a threat model, this paper stands on LTE network carriers’ perspective. Discuss the associated vulnerabilities and how to defend against them.</a:t>
            </a:r>
            <a:br>
              <a:rPr lang="en"/>
            </a:b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506dc7d484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06dc7d484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under such threat model. This paper identified four kinds of vulnerabilities. First, is the malicious SGW-C can purging subscribers’ context from MME by sending MME the PGW restart notification. As illustrated in this picture. </a:t>
            </a:r>
            <a:r>
              <a:rPr lang="en">
                <a:solidFill>
                  <a:schemeClr val="dk1"/>
                </a:solidFill>
              </a:rPr>
              <a:t>PGW restart notification is a message sent by SGW indicating a PGW associated with sender SGW is unreachable. Then </a:t>
            </a:r>
            <a:r>
              <a:rPr lang="en"/>
              <a:t>u</a:t>
            </a:r>
            <a:r>
              <a:rPr lang="en"/>
              <a:t>pon receiving PGW restart notification, MME will detach all devices associated with that PGW. Then these devices need to resend attach requests to MME in order to reassign PGW for them.</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4fe0298bd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fe0298bd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result, this vulnerability can cause network interruptions to user devices. Which will heavily impact user experience. And also massive reconnections will </a:t>
            </a:r>
            <a:r>
              <a:rPr lang="en"/>
              <a:t>cause incast micro-burst</a:t>
            </a:r>
            <a:r>
              <a:rPr lang="en"/>
              <a:t> at cloud. Which might also affect network performance.</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506dc7d48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506dc7d48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second vulnerability identified in this paper is about master key exposure. As I mentioned before the communication inside EPC are not encrypted, so malicious SGW can sniff all the traffic going inside the vEPC. Although MME to device connection and MME to HSS connection are encrypted. But there is a design in LTE that allows user device to move from one place to another, change its associated MME without break its connection to Internet. Such design is made possible by allowing old MME to handover device master key to new MME. And that handover message is sent in plain text. So malicious SGW can sniff device master key from that message. As shown in this picture, paper’s author successfully sniff device master key using wireshark.</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4fe0298bd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4fe0298bd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result, if attacker obtain device master key. He will be able to derivate all keys needed to ciphering/deciphering user’s radio packets. So attacker can intercept all the communication between the target device and LTE network control plane. </a:t>
            </a:r>
            <a:r>
              <a:rPr lang="en">
                <a:solidFill>
                  <a:schemeClr val="dk1"/>
                </a:solidFill>
              </a:rPr>
              <a:t>W</a:t>
            </a:r>
            <a:r>
              <a:rPr lang="en">
                <a:solidFill>
                  <a:schemeClr val="dk1"/>
                </a:solidFill>
              </a:rPr>
              <a:t>ith that capability, attacker can do lots of thing.</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506dc7d48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506dc7d48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the third vulnerability, as illustrated in this picture. Malicious SGW-C can make MME allocate memory for devices session via downlink data notification message. Downlink data notification message is</a:t>
            </a:r>
            <a:r>
              <a:rPr lang="en"/>
              <a:t> part of the network triggered service request procedure. So when there is data sending from Internet to user device and user device is in idle state. A </a:t>
            </a:r>
            <a:r>
              <a:rPr lang="en">
                <a:solidFill>
                  <a:schemeClr val="dk1"/>
                </a:solidFill>
              </a:rPr>
              <a:t>d</a:t>
            </a:r>
            <a:r>
              <a:rPr lang="en">
                <a:solidFill>
                  <a:schemeClr val="dk1"/>
                </a:solidFill>
              </a:rPr>
              <a:t>ownlink data notification message sent from SGW will trigger user device switch from idle state to connected state. And also trigger MME to allocate memory for this new session. Malicious SGW can fake this message repeatedly, therefore waste MME’s memory constantly.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4fe0298bd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4fe0298bd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result, fake </a:t>
            </a:r>
            <a:r>
              <a:rPr lang="en">
                <a:solidFill>
                  <a:schemeClr val="dk1"/>
                </a:solidFill>
              </a:rPr>
              <a:t>d</a:t>
            </a:r>
            <a:r>
              <a:rPr lang="en">
                <a:solidFill>
                  <a:schemeClr val="dk1"/>
                </a:solidFill>
              </a:rPr>
              <a:t>ownlink data notification message not only waste victim tenant’s hardware resource. But also falsely put victim devices into connected state. Mobile device will consume much more energy in connected state than in idle in order to perform long range communication with LTE base station. Therefore this vulnerability will also waste victim devices battery power, causing significant impact on user’s experience.</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506dc7d484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506dc7d484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vulnerability 4, malicious SGW-C can slow down PGW’s packet forwarding speed by injecting fake IP packets. Normally, if you inject fake IP packets at user side, these packets will be filtered by serving gateway. And since each PGW is associated with multiple Serving gateway, it cannot impact other users’ experience. But for malicious SGW-C, it can first install several forwarding rules on SGW-U to allow fake IP packets to pass though serving gateway. Farther more, benefit from that fact that PGW-U only drop packet if it matches none of the forwarding tables. A small amount of fake IP packets that miss all forwarding tables can consume PGW’s processing power significantly.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4fe0298bd9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4fe0298bd9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result, the performance of PGW is affected therefore reduce user’s Internet access experience. Also, those fake IP packets is still considered to be part of users’ traffic. If the victim user is using a </a:t>
            </a:r>
            <a:r>
              <a:rPr lang="en"/>
              <a:t>charge by traffic</a:t>
            </a:r>
            <a:r>
              <a:rPr lang="en"/>
              <a:t> service, he will gets billed for those fake traffic.</a:t>
            </a:r>
            <a:endParaRPr/>
          </a:p>
          <a:p>
            <a:pPr indent="0" lvl="0" marL="0" rtl="0" algn="l">
              <a:spcBef>
                <a:spcPts val="0"/>
              </a:spcBef>
              <a:spcAft>
                <a:spcPts val="0"/>
              </a:spcAft>
              <a:buNone/>
            </a:pPr>
            <a:r>
              <a:rPr lang="en"/>
              <a:t>Ok, these are 4 vulnerabilities identified by this paper, now it’s time to talk about the solution provided by this paper.</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06dc7d3f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06dc7d3f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Before we talk about the content of this paper. We need to understand LTE network function virtualization. So what is network functions virtualization? Modern networks consist of a wide range of appliances that implement advanced network functions beyond merely forwarding packets, such as firewalls, IDSes, web caches, and many more. Traditionally, these network functions are deployed as dedicated hardware devices inside the networks. As illustrated in this picture, network functions are deployed as part of enterprises’ network devices.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06dc7d3f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06dc7d3f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till now seen how LTE network works, what are the different vulnerabilities that the paper talks about. Let’s focus our attention to the solutions/ countermeasures offered by the paper to tackle attack in inside of LTE network.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506dc7d3f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506dc7d3f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 EPC VNFs derive ciphering and integrity keys to encrypt and integrity protect messages. One of the VNF is chosen by stateful Load balancer to serve requests and act as peer VNF for other VNFs. GTP is GPRS tunneling protocol used for communication between SGW-PGW, SGW-MME and SGW-LTE base station.</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50ab1d100e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50ab1d100e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4fe0298bd9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4fe0298bd9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4fe0298bd9_1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4fe0298bd9_1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500e85b7a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500e85b7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Truncated to 128 least significant bits keys.</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50ab1d10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50ab1d10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Google Shape;245;g4fe0298bd9_1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4fe0298bd9_1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Google Shape;251;g4fe0298bd9_1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4fe0298bd9_1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At the time of device registration, PGW-C VNF assigns device IP address and applies packet forwarding rules at PGW-U. No use case scenario where SGW-U and PGW-U policies mismatch.</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g4fe0298bd9_1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4fe0298bd9_1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solution B, fake IP packets injection is prevented. There is another way in which malicious SGW-U can misbehave. It can replay legitimate data packets to overbill the subscriber and can delay the data packets forwarding to throttle the end user throughput.</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506dc7d484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506dc7d484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But in recent years, however, both industry and academia have proposed the replacement of those devices with software implementations running in virtual machines [55,62], a model called Network Function Virtualization (NFV). </a:t>
            </a:r>
            <a:r>
              <a:rPr lang="en"/>
              <a:t>As illustrated in this picture. Network functions are deployed as cloud service and managed by third-party providers called Network function providers. </a:t>
            </a:r>
            <a:r>
              <a:rPr lang="en"/>
              <a:t>Such a service model</a:t>
            </a:r>
            <a:r>
              <a:rPr lang="en"/>
              <a:t> enables enterprises to outsource NFs from their networks entirely to the third-party service, bringing the benefits of cloud computing and reducing costs.</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1" name="Shape 271"/>
        <p:cNvGrpSpPr/>
        <p:nvPr/>
      </p:nvGrpSpPr>
      <p:grpSpPr>
        <a:xfrm>
          <a:off x="0" y="0"/>
          <a:ext cx="0" cy="0"/>
          <a:chOff x="0" y="0"/>
          <a:chExt cx="0" cy="0"/>
        </a:xfrm>
      </p:grpSpPr>
      <p:sp>
        <p:nvSpPr>
          <p:cNvPr id="272" name="Google Shape;272;g4fe0298bd9_1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4fe0298bd9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4fe0298bd9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4fe0298bd9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have already seen in the architecture of vEPC-Sec that it provides distributed key management scheme for interaction between different VNFs. vEPC-Sec provides Kmm key for interaction between MMEs and MMEt.</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Google Shape;285;g4fe0298bd9_1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6" name="Google Shape;286;g4fe0298bd9_1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g4fe0298bd9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4fe0298bd9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only form of evaluation that the authors have done in the paper. They have analysed the security of their architecture from an attack by adversary.</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g50ab1d100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50ab1d100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g4fe0298bd9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4fe0298bd9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Google Shape;316;g4fe0298bd9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4fe0298bd9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g50ab1d100e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50ab1d100e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9" name="Shape 329"/>
        <p:cNvGrpSpPr/>
        <p:nvPr/>
      </p:nvGrpSpPr>
      <p:grpSpPr>
        <a:xfrm>
          <a:off x="0" y="0"/>
          <a:ext cx="0" cy="0"/>
          <a:chOff x="0" y="0"/>
          <a:chExt cx="0" cy="0"/>
        </a:xfrm>
      </p:grpSpPr>
      <p:sp>
        <p:nvSpPr>
          <p:cNvPr id="330" name="Google Shape;330;g50ab1d100e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50ab1d100e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7" name="Shape 337"/>
        <p:cNvGrpSpPr/>
        <p:nvPr/>
      </p:nvGrpSpPr>
      <p:grpSpPr>
        <a:xfrm>
          <a:off x="0" y="0"/>
          <a:ext cx="0" cy="0"/>
          <a:chOff x="0" y="0"/>
          <a:chExt cx="0" cy="0"/>
        </a:xfrm>
      </p:grpSpPr>
      <p:sp>
        <p:nvSpPr>
          <p:cNvPr id="338" name="Google Shape;338;g4fe0298bd9_1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4fe0298bd9_1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506dc7d3f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506dc7d3f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LTE Network Functions Virtualization as the name suggests. Mean</a:t>
            </a:r>
            <a:r>
              <a:rPr lang="en"/>
              <a:t>ing</a:t>
            </a:r>
            <a:r>
              <a:rPr lang="en"/>
              <a:t> outsource network functions of LTE network to public cloud. LTE stands for Long-Term-Evolution, which is a standard for wireless broadband communication for mobile devices and data terminals. LTE is commonly marketed as 4G LTE &amp; Advance 4G. 4G refers to fourth generation of broadband cellular network technology. Here we first give a highly simplified</a:t>
            </a:r>
            <a:r>
              <a:rPr lang="en"/>
              <a:t> illustration</a:t>
            </a:r>
            <a:r>
              <a:rPr lang="en"/>
              <a:t> of LTE NFV. LTE network can be divided into two parts, one is LTE base station(formal called eNodeB), radio towers that directly connects to our mobile phones. Base stations form network by themselves, but for simplification, we only draw one station here. Then the LTE base station connects the second part, EPC, Evolved Packet Core, also known as LTE core. It holds the core network functions of LTE network. Here the network functions of EPC are outsourced to public cloud, so we called it vEPC. vEPC can also be divided into two parts, one is control plane, all control messages about LTE network goes though this way. And the another is user plane, also called data plane, user communicate with internet through data plane.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06dc7d3f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06dc7d3f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Now let us zoom into vEPC. Let me briefly explain the structure of vEPC, which is very important to this paper. I am going to explain the structure of vEPC by walking through the attach procedure. The procedure happens when your mobile phone connects to LTE network. So, after your device connects to LTE base station, it will first send attach request to MME. MME stands for mobility management entity, who in charge of all the Control plane functions related to subscriber and session management.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06dc7d484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06dc7d48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when MME receive attach request. It will first communicate with HSS. HSS stands for home subscriber server, who in charge of all the user subscription information. So by talking to HSS, MME knows whether this device is legitimate or not. If not, MME will send back attach reject message and terminate the procedure.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506dc7d48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06dc7d48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the device is </a:t>
            </a:r>
            <a:r>
              <a:rPr lang="en">
                <a:solidFill>
                  <a:schemeClr val="dk1"/>
                </a:solidFill>
              </a:rPr>
              <a:t>legitimate</a:t>
            </a:r>
            <a:r>
              <a:rPr lang="en"/>
              <a:t>. MME will create a session for this device on rest of control plane. It will send create session request to SGW-C. SGW stands for serving gateway. Serving gateway is the gateway between the radio networks and vEPC. It has two parts, SGW-C and SGW-U, C stands for control and U stands for user. SGW-C is control part of serving gateway. It generates forwarding rules and passes it to SGW-U. SGW-U is the one who actually in charge of the serving gateway. SGW-C will again create session on PGW-C. PGW stands for packet data network gateway, which is gateway between LTE network and rest of Internet. Similarly PGW-U is the control plane of PGW and PGW-U is the one who manage the forwarding rules. Another thing worth noting is the communications inside EPC, those GTP connection,  are not encrypted. But the communication between device and MME, and communication between MME and HSS are encrypted. MME shares a master secret with each attached user device.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506dc7d484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06dc7d484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after all the sessions are created, MME will reply an attach accept message to user device. At this point, user device receives its IP address and IP of DNS server. And SGW-U and PGW-U will also receive the updated forwarding rules.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506dc7d484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506dc7d484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Then user device can communicate with rest of Internet though the data plane.</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9.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1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sz="3600"/>
              <a:t>vEPC-sec: Securing LTE Network Functions Virtualization on Public Cloud</a:t>
            </a:r>
            <a:endParaRPr sz="3600"/>
          </a:p>
        </p:txBody>
      </p:sp>
      <p:sp>
        <p:nvSpPr>
          <p:cNvPr id="55" name="Google Shape;55;p13"/>
          <p:cNvSpPr txBox="1"/>
          <p:nvPr>
            <p:ph idx="1" type="subTitle"/>
          </p:nvPr>
        </p:nvSpPr>
        <p:spPr>
          <a:xfrm>
            <a:off x="311700" y="2834125"/>
            <a:ext cx="8520600" cy="205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sz="1800"/>
          </a:p>
          <a:p>
            <a:pPr indent="0" lvl="0" marL="0" rtl="0" algn="ctr">
              <a:spcBef>
                <a:spcPts val="0"/>
              </a:spcBef>
              <a:spcAft>
                <a:spcPts val="0"/>
              </a:spcAft>
              <a:buNone/>
            </a:pPr>
            <a:r>
              <a:rPr lang="en" sz="1800"/>
              <a:t>CMPE 253 - Network Security</a:t>
            </a:r>
            <a:endParaRPr sz="1800"/>
          </a:p>
          <a:p>
            <a:pPr indent="0" lvl="0" marL="0" rtl="0" algn="ctr">
              <a:spcBef>
                <a:spcPts val="0"/>
              </a:spcBef>
              <a:spcAft>
                <a:spcPts val="0"/>
              </a:spcAft>
              <a:buNone/>
            </a:pPr>
            <a:r>
              <a:rPr lang="en" sz="1800"/>
              <a:t>Nitesh S. and Liang W.</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rPr lang="en" sz="1800"/>
              <a:t>Challenger: Li X.</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a:p>
            <a:pPr indent="0" lvl="0" marL="0" rtl="0" algn="ctr">
              <a:spcBef>
                <a:spcPts val="0"/>
              </a:spcBef>
              <a:spcAft>
                <a:spcPts val="0"/>
              </a:spcAft>
              <a:buNone/>
            </a:pPr>
            <a:r>
              <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Vulnerable VNFs selection procedure</a:t>
            </a:r>
            <a:endParaRPr/>
          </a:p>
        </p:txBody>
      </p:sp>
      <p:pic>
        <p:nvPicPr>
          <p:cNvPr id="128" name="Google Shape;128;p22"/>
          <p:cNvPicPr preferRelativeResize="0"/>
          <p:nvPr/>
        </p:nvPicPr>
        <p:blipFill>
          <a:blip r:embed="rId3">
            <a:alphaModFix/>
          </a:blip>
          <a:stretch>
            <a:fillRect/>
          </a:stretch>
        </p:blipFill>
        <p:spPr>
          <a:xfrm>
            <a:off x="1054125" y="1017725"/>
            <a:ext cx="6377824" cy="4121051"/>
          </a:xfrm>
          <a:prstGeom prst="rect">
            <a:avLst/>
          </a:prstGeom>
          <a:noFill/>
          <a:ln>
            <a:noFill/>
          </a:ln>
        </p:spPr>
      </p:pic>
      <p:sp>
        <p:nvSpPr>
          <p:cNvPr id="129" name="Google Shape;129;p22"/>
          <p:cNvSpPr txBox="1"/>
          <p:nvPr/>
        </p:nvSpPr>
        <p:spPr>
          <a:xfrm>
            <a:off x="2341750" y="2037850"/>
            <a:ext cx="21186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Request</a:t>
            </a:r>
            <a:endParaRPr>
              <a:solidFill>
                <a:srgbClr val="0000FF"/>
              </a:solidFill>
            </a:endParaRPr>
          </a:p>
        </p:txBody>
      </p:sp>
      <p:sp>
        <p:nvSpPr>
          <p:cNvPr id="130" name="Google Shape;130;p22"/>
          <p:cNvSpPr/>
          <p:nvPr/>
        </p:nvSpPr>
        <p:spPr>
          <a:xfrm>
            <a:off x="2467225" y="2358810"/>
            <a:ext cx="1393900" cy="1031925"/>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none"/>
            <a:tailEnd len="med" w="med" type="stealth"/>
          </a:ln>
        </p:spPr>
      </p:sp>
      <p:sp>
        <p:nvSpPr>
          <p:cNvPr id="131" name="Google Shape;131;p22"/>
          <p:cNvSpPr txBox="1"/>
          <p:nvPr/>
        </p:nvSpPr>
        <p:spPr>
          <a:xfrm>
            <a:off x="3805350" y="2233713"/>
            <a:ext cx="21186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Request</a:t>
            </a:r>
            <a:endParaRPr>
              <a:solidFill>
                <a:srgbClr val="0000FF"/>
              </a:solidFill>
            </a:endParaRPr>
          </a:p>
        </p:txBody>
      </p:sp>
      <p:sp>
        <p:nvSpPr>
          <p:cNvPr id="132" name="Google Shape;132;p22"/>
          <p:cNvSpPr/>
          <p:nvPr/>
        </p:nvSpPr>
        <p:spPr>
          <a:xfrm>
            <a:off x="3986600" y="2679825"/>
            <a:ext cx="1602985" cy="836788"/>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none"/>
            <a:tailEnd len="med" w="med" type="stealth"/>
          </a:ln>
        </p:spPr>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Threat Model</a:t>
            </a:r>
            <a:endParaRPr/>
          </a:p>
        </p:txBody>
      </p:sp>
      <p:sp>
        <p:nvSpPr>
          <p:cNvPr id="138" name="Google Shape;138;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Malicious tenant can make his SGW part of other tenant’s LTE network by hijack VNFs selection procedure</a:t>
            </a:r>
            <a:endParaRPr sz="2400"/>
          </a:p>
          <a:p>
            <a:pPr indent="-381000" lvl="0" marL="457200" rtl="0" algn="l">
              <a:spcBef>
                <a:spcPts val="0"/>
              </a:spcBef>
              <a:spcAft>
                <a:spcPts val="0"/>
              </a:spcAft>
              <a:buSzPts val="2400"/>
              <a:buChar char="●"/>
            </a:pPr>
            <a:r>
              <a:rPr lang="en" sz="2400"/>
              <a:t>M</a:t>
            </a:r>
            <a:r>
              <a:rPr lang="en" sz="2400"/>
              <a:t>alicious SGW strictly follows LTE standard</a:t>
            </a:r>
            <a:r>
              <a:rPr lang="en" sz="2400"/>
              <a:t> operations</a:t>
            </a:r>
            <a:endParaRPr sz="24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Vulnerability</a:t>
            </a:r>
            <a:r>
              <a:rPr lang="en" sz="2400"/>
              <a:t> </a:t>
            </a:r>
            <a:r>
              <a:rPr lang="en" sz="2400"/>
              <a:t>1</a:t>
            </a:r>
            <a:r>
              <a:rPr lang="en" sz="2400"/>
              <a:t>: </a:t>
            </a:r>
            <a:r>
              <a:rPr lang="en" sz="2400"/>
              <a:t>Purging subscribers’ context from MME</a:t>
            </a:r>
            <a:endParaRPr sz="2400"/>
          </a:p>
        </p:txBody>
      </p:sp>
      <p:pic>
        <p:nvPicPr>
          <p:cNvPr id="144" name="Google Shape;144;p24"/>
          <p:cNvPicPr preferRelativeResize="0"/>
          <p:nvPr/>
        </p:nvPicPr>
        <p:blipFill>
          <a:blip r:embed="rId3">
            <a:alphaModFix/>
          </a:blip>
          <a:stretch>
            <a:fillRect/>
          </a:stretch>
        </p:blipFill>
        <p:spPr>
          <a:xfrm>
            <a:off x="500875" y="1170125"/>
            <a:ext cx="7658100" cy="37719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Vulnerability</a:t>
            </a:r>
            <a:r>
              <a:rPr lang="en" sz="2400"/>
              <a:t> 1: Purging subscribers’ context from MME</a:t>
            </a:r>
            <a:endParaRPr sz="2400"/>
          </a:p>
        </p:txBody>
      </p:sp>
      <p:sp>
        <p:nvSpPr>
          <p:cNvPr id="150" name="Google Shape;15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Result: </a:t>
            </a:r>
            <a:endParaRPr sz="2400"/>
          </a:p>
          <a:p>
            <a:pPr indent="-381000" lvl="0" marL="457200" rtl="0" algn="l">
              <a:spcBef>
                <a:spcPts val="0"/>
              </a:spcBef>
              <a:spcAft>
                <a:spcPts val="0"/>
              </a:spcAft>
              <a:buSzPts val="2400"/>
              <a:buChar char="●"/>
            </a:pPr>
            <a:r>
              <a:rPr lang="en" sz="2400"/>
              <a:t>All devices associated with a PGW get disconnected temporarily.</a:t>
            </a:r>
            <a:endParaRPr sz="2400"/>
          </a:p>
          <a:p>
            <a:pPr indent="-381000" lvl="0" marL="457200" rtl="0" algn="l">
              <a:spcBef>
                <a:spcPts val="0"/>
              </a:spcBef>
              <a:spcAft>
                <a:spcPts val="0"/>
              </a:spcAft>
              <a:buSzPts val="2400"/>
              <a:buChar char="●"/>
            </a:pPr>
            <a:r>
              <a:rPr lang="en" sz="2400"/>
              <a:t>Massive reconnection cause incast micro-burst at cloud.</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Vulnerability</a:t>
            </a:r>
            <a:r>
              <a:rPr lang="en"/>
              <a:t> 2: Device m</a:t>
            </a:r>
            <a:r>
              <a:rPr lang="en"/>
              <a:t>aster key exposure</a:t>
            </a:r>
            <a:endParaRPr/>
          </a:p>
        </p:txBody>
      </p:sp>
      <p:sp>
        <p:nvSpPr>
          <p:cNvPr id="156" name="Google Shape;15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Master key is passed around MMEs in plain text when user moves.</a:t>
            </a:r>
            <a:endParaRPr/>
          </a:p>
          <a:p>
            <a:pPr indent="-342900" lvl="0" marL="457200" rtl="0" algn="l">
              <a:spcBef>
                <a:spcPts val="0"/>
              </a:spcBef>
              <a:spcAft>
                <a:spcPts val="0"/>
              </a:spcAft>
              <a:buSzPts val="1800"/>
              <a:buChar char="●"/>
            </a:pPr>
            <a:r>
              <a:rPr lang="en"/>
              <a:t>Master key can be sniffed by malicious SGW</a:t>
            </a:r>
            <a:endParaRPr/>
          </a:p>
        </p:txBody>
      </p:sp>
      <p:pic>
        <p:nvPicPr>
          <p:cNvPr id="157" name="Google Shape;157;p26"/>
          <p:cNvPicPr preferRelativeResize="0"/>
          <p:nvPr/>
        </p:nvPicPr>
        <p:blipFill>
          <a:blip r:embed="rId3">
            <a:alphaModFix/>
          </a:blip>
          <a:stretch>
            <a:fillRect/>
          </a:stretch>
        </p:blipFill>
        <p:spPr>
          <a:xfrm>
            <a:off x="775738" y="2438200"/>
            <a:ext cx="7592526" cy="17665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Vulnerability</a:t>
            </a:r>
            <a:r>
              <a:rPr lang="en"/>
              <a:t> 2: Device master key exposure</a:t>
            </a:r>
            <a:endParaRPr/>
          </a:p>
        </p:txBody>
      </p:sp>
      <p:sp>
        <p:nvSpPr>
          <p:cNvPr id="163" name="Google Shape;163;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Result:</a:t>
            </a:r>
            <a:endParaRPr sz="2400"/>
          </a:p>
          <a:p>
            <a:pPr indent="-381000" lvl="0" marL="457200" rtl="0" algn="l">
              <a:spcBef>
                <a:spcPts val="0"/>
              </a:spcBef>
              <a:spcAft>
                <a:spcPts val="0"/>
              </a:spcAft>
              <a:buSzPts val="2400"/>
              <a:buChar char="●"/>
            </a:pPr>
            <a:r>
              <a:rPr lang="en" sz="2400"/>
              <a:t>C</a:t>
            </a:r>
            <a:r>
              <a:rPr lang="en" sz="2400"/>
              <a:t>iphering/deciphering user’s radio packets</a:t>
            </a:r>
            <a:endParaRPr sz="2400"/>
          </a:p>
          <a:p>
            <a:pPr indent="-381000" lvl="0" marL="457200" rtl="0" algn="l">
              <a:spcBef>
                <a:spcPts val="0"/>
              </a:spcBef>
              <a:spcAft>
                <a:spcPts val="0"/>
              </a:spcAft>
              <a:buSzPts val="2400"/>
              <a:buChar char="●"/>
            </a:pPr>
            <a:r>
              <a:rPr lang="en" sz="2400"/>
              <a:t>Many more...</a:t>
            </a:r>
            <a:endParaRPr sz="24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Vulnerability</a:t>
            </a:r>
            <a:r>
              <a:rPr lang="en" sz="2400"/>
              <a:t> 3: Increase m</a:t>
            </a:r>
            <a:r>
              <a:rPr lang="en" sz="2400"/>
              <a:t>emory pressure on MME VNF</a:t>
            </a:r>
            <a:endParaRPr sz="2400"/>
          </a:p>
        </p:txBody>
      </p:sp>
      <p:pic>
        <p:nvPicPr>
          <p:cNvPr id="169" name="Google Shape;169;p28"/>
          <p:cNvPicPr preferRelativeResize="0"/>
          <p:nvPr/>
        </p:nvPicPr>
        <p:blipFill>
          <a:blip r:embed="rId3">
            <a:alphaModFix/>
          </a:blip>
          <a:stretch>
            <a:fillRect/>
          </a:stretch>
        </p:blipFill>
        <p:spPr>
          <a:xfrm>
            <a:off x="1448343" y="1101375"/>
            <a:ext cx="6519207" cy="36876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Vulnerability</a:t>
            </a:r>
            <a:r>
              <a:rPr lang="en" sz="2400"/>
              <a:t> 3: Increase memory pressure on MME VNF</a:t>
            </a:r>
            <a:endParaRPr sz="2400"/>
          </a:p>
        </p:txBody>
      </p:sp>
      <p:sp>
        <p:nvSpPr>
          <p:cNvPr id="175" name="Google Shape;175;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Result:</a:t>
            </a:r>
            <a:endParaRPr sz="2400"/>
          </a:p>
          <a:p>
            <a:pPr indent="-381000" lvl="0" marL="457200" rtl="0" algn="l">
              <a:spcBef>
                <a:spcPts val="0"/>
              </a:spcBef>
              <a:spcAft>
                <a:spcPts val="0"/>
              </a:spcAft>
              <a:buSzPts val="2400"/>
              <a:buChar char="●"/>
            </a:pPr>
            <a:r>
              <a:rPr lang="en" sz="2400"/>
              <a:t>Waste </a:t>
            </a:r>
            <a:r>
              <a:rPr lang="en" sz="2400"/>
              <a:t>victim devices battery </a:t>
            </a:r>
            <a:r>
              <a:rPr lang="en" sz="2400"/>
              <a:t>power</a:t>
            </a:r>
            <a:endParaRPr sz="2400"/>
          </a:p>
          <a:p>
            <a:pPr indent="-381000" lvl="0" marL="457200" rtl="0" algn="l">
              <a:spcBef>
                <a:spcPts val="0"/>
              </a:spcBef>
              <a:spcAft>
                <a:spcPts val="0"/>
              </a:spcAft>
              <a:buSzPts val="2400"/>
              <a:buChar char="●"/>
            </a:pPr>
            <a:r>
              <a:rPr lang="en" sz="2400"/>
              <a:t>Waste victim tenant’s hardware resource</a:t>
            </a:r>
            <a:endParaRPr sz="24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Vulnerability</a:t>
            </a:r>
            <a:r>
              <a:rPr lang="en"/>
              <a:t> 4: </a:t>
            </a:r>
            <a:r>
              <a:rPr lang="en"/>
              <a:t>Slowing GTP forwarding plane</a:t>
            </a:r>
            <a:endParaRPr/>
          </a:p>
        </p:txBody>
      </p:sp>
      <p:sp>
        <p:nvSpPr>
          <p:cNvPr id="181" name="Google Shape;181;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Injecting fake IP packets</a:t>
            </a:r>
            <a:endParaRPr sz="2400"/>
          </a:p>
        </p:txBody>
      </p:sp>
      <p:pic>
        <p:nvPicPr>
          <p:cNvPr id="182" name="Google Shape;182;p30"/>
          <p:cNvPicPr preferRelativeResize="0"/>
          <p:nvPr/>
        </p:nvPicPr>
        <p:blipFill>
          <a:blip r:embed="rId3">
            <a:alphaModFix/>
          </a:blip>
          <a:stretch>
            <a:fillRect/>
          </a:stretch>
        </p:blipFill>
        <p:spPr>
          <a:xfrm>
            <a:off x="490675" y="1602450"/>
            <a:ext cx="7772400" cy="32385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Vulnerability</a:t>
            </a:r>
            <a:r>
              <a:rPr lang="en"/>
              <a:t> 4: Slowing GTP forwarding plane</a:t>
            </a:r>
            <a:endParaRPr/>
          </a:p>
        </p:txBody>
      </p:sp>
      <p:sp>
        <p:nvSpPr>
          <p:cNvPr id="188" name="Google Shape;188;p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en" sz="2400"/>
              <a:t>Result:</a:t>
            </a:r>
            <a:endParaRPr sz="2400"/>
          </a:p>
          <a:p>
            <a:pPr indent="-381000" lvl="0" marL="457200" rtl="0" algn="l">
              <a:spcBef>
                <a:spcPts val="0"/>
              </a:spcBef>
              <a:spcAft>
                <a:spcPts val="0"/>
              </a:spcAft>
              <a:buSzPts val="2400"/>
              <a:buChar char="●"/>
            </a:pPr>
            <a:r>
              <a:rPr lang="en" sz="2400"/>
              <a:t>Increase network latency</a:t>
            </a:r>
            <a:endParaRPr sz="2400"/>
          </a:p>
          <a:p>
            <a:pPr indent="-381000" lvl="0" marL="457200" rtl="0" algn="l">
              <a:spcBef>
                <a:spcPts val="0"/>
              </a:spcBef>
              <a:spcAft>
                <a:spcPts val="0"/>
              </a:spcAft>
              <a:buSzPts val="2400"/>
              <a:buChar char="●"/>
            </a:pPr>
            <a:r>
              <a:rPr lang="en" sz="2400"/>
              <a:t>Overbill user</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Network Functions Virtualization</a:t>
            </a:r>
            <a:endParaRPr/>
          </a:p>
        </p:txBody>
      </p:sp>
      <p:pic>
        <p:nvPicPr>
          <p:cNvPr id="61" name="Google Shape;61;p14"/>
          <p:cNvPicPr preferRelativeResize="0"/>
          <p:nvPr/>
        </p:nvPicPr>
        <p:blipFill>
          <a:blip r:embed="rId3">
            <a:alphaModFix/>
          </a:blip>
          <a:stretch>
            <a:fillRect/>
          </a:stretch>
        </p:blipFill>
        <p:spPr>
          <a:xfrm>
            <a:off x="997075" y="1449750"/>
            <a:ext cx="6847627" cy="297405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Solution: Add vEPC-Sec security module</a:t>
            </a:r>
            <a:endParaRPr/>
          </a:p>
        </p:txBody>
      </p:sp>
      <p:sp>
        <p:nvSpPr>
          <p:cNvPr id="194" name="Google Shape;194;p3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vEPC-Sec:  Distributed Key management scheme to GTP-C traffic.</a:t>
            </a:r>
            <a:endParaRPr>
              <a:solidFill>
                <a:schemeClr val="dk1"/>
              </a:solidFill>
            </a:endParaRPr>
          </a:p>
          <a:p>
            <a:pPr indent="0" lvl="0" marL="0" rtl="0" algn="l">
              <a:spcBef>
                <a:spcPts val="1600"/>
              </a:spcBef>
              <a:spcAft>
                <a:spcPts val="0"/>
              </a:spcAft>
              <a:buNone/>
            </a:pPr>
            <a:r>
              <a:rPr lang="en">
                <a:solidFill>
                  <a:schemeClr val="dk1"/>
                </a:solidFill>
              </a:rPr>
              <a:t>Major Goals:</a:t>
            </a:r>
            <a:endParaRPr>
              <a:solidFill>
                <a:schemeClr val="dk1"/>
              </a:solidFill>
            </a:endParaRPr>
          </a:p>
          <a:p>
            <a:pPr indent="-342900" lvl="0" marL="457200" rtl="0" algn="l">
              <a:spcBef>
                <a:spcPts val="1600"/>
              </a:spcBef>
              <a:spcAft>
                <a:spcPts val="0"/>
              </a:spcAft>
              <a:buClr>
                <a:schemeClr val="dk1"/>
              </a:buClr>
              <a:buSzPts val="1800"/>
              <a:buAutoNum type="arabicPeriod"/>
            </a:pPr>
            <a:r>
              <a:rPr lang="en">
                <a:solidFill>
                  <a:schemeClr val="dk1"/>
                </a:solidFill>
              </a:rPr>
              <a:t>Ciphering and integrity protection to LTE control-plane messages</a:t>
            </a:r>
            <a:endParaRPr>
              <a:solidFill>
                <a:schemeClr val="dk1"/>
              </a:solidFill>
            </a:endParaRPr>
          </a:p>
          <a:p>
            <a:pPr indent="-342900" lvl="0" marL="457200" rtl="0" algn="l">
              <a:spcBef>
                <a:spcPts val="0"/>
              </a:spcBef>
              <a:spcAft>
                <a:spcPts val="0"/>
              </a:spcAft>
              <a:buClr>
                <a:schemeClr val="dk1"/>
              </a:buClr>
              <a:buSzPts val="1800"/>
              <a:buAutoNum type="arabicPeriod"/>
            </a:pPr>
            <a:r>
              <a:rPr lang="en">
                <a:solidFill>
                  <a:schemeClr val="dk1"/>
                </a:solidFill>
              </a:rPr>
              <a:t>Prevent fake IP packet injection into user-plane</a:t>
            </a:r>
            <a:endParaRPr>
              <a:solidFill>
                <a:schemeClr val="dk1"/>
              </a:solidFill>
            </a:endParaRPr>
          </a:p>
          <a:p>
            <a:pPr indent="0" lvl="0" marL="0" rtl="0" algn="l">
              <a:spcBef>
                <a:spcPts val="1600"/>
              </a:spcBef>
              <a:spcAft>
                <a:spcPts val="0"/>
              </a:spcAft>
              <a:buNone/>
            </a:pPr>
            <a:r>
              <a:rPr lang="en">
                <a:solidFill>
                  <a:schemeClr val="dk1"/>
                </a:solidFill>
              </a:rPr>
              <a:t>Specifically:</a:t>
            </a:r>
            <a:endParaRPr>
              <a:solidFill>
                <a:schemeClr val="dk1"/>
              </a:solidFill>
            </a:endParaRPr>
          </a:p>
          <a:p>
            <a:pPr indent="-342900" lvl="0" marL="457200" rtl="0" algn="l">
              <a:spcBef>
                <a:spcPts val="1600"/>
              </a:spcBef>
              <a:spcAft>
                <a:spcPts val="0"/>
              </a:spcAft>
              <a:buClr>
                <a:schemeClr val="dk1"/>
              </a:buClr>
              <a:buSzPts val="1800"/>
              <a:buAutoNum type="arabicPeriod"/>
            </a:pPr>
            <a:r>
              <a:rPr lang="en">
                <a:solidFill>
                  <a:schemeClr val="dk1"/>
                </a:solidFill>
              </a:rPr>
              <a:t>GTP-C ciphering and authenticity</a:t>
            </a:r>
            <a:endParaRPr>
              <a:solidFill>
                <a:schemeClr val="dk1"/>
              </a:solidFill>
            </a:endParaRPr>
          </a:p>
          <a:p>
            <a:pPr indent="-342900" lvl="0" marL="457200" rtl="0" algn="l">
              <a:spcBef>
                <a:spcPts val="0"/>
              </a:spcBef>
              <a:spcAft>
                <a:spcPts val="0"/>
              </a:spcAft>
              <a:buClr>
                <a:schemeClr val="dk1"/>
              </a:buClr>
              <a:buSzPts val="1800"/>
              <a:buAutoNum type="arabicPeriod"/>
            </a:pPr>
            <a:r>
              <a:rPr lang="en">
                <a:solidFill>
                  <a:schemeClr val="dk1"/>
                </a:solidFill>
              </a:rPr>
              <a:t>GTP-U faithful packets forwarding: (Prevent IP packet injection)</a:t>
            </a: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Architecture</a:t>
            </a:r>
            <a:endParaRPr/>
          </a:p>
        </p:txBody>
      </p:sp>
      <p:sp>
        <p:nvSpPr>
          <p:cNvPr id="200" name="Google Shape;200;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01" name="Google Shape;201;p33"/>
          <p:cNvPicPr preferRelativeResize="0"/>
          <p:nvPr/>
        </p:nvPicPr>
        <p:blipFill>
          <a:blip r:embed="rId3">
            <a:alphaModFix/>
          </a:blip>
          <a:stretch>
            <a:fillRect/>
          </a:stretch>
        </p:blipFill>
        <p:spPr>
          <a:xfrm>
            <a:off x="981700" y="1223400"/>
            <a:ext cx="7667001" cy="3694275"/>
          </a:xfrm>
          <a:prstGeom prst="rect">
            <a:avLst/>
          </a:prstGeom>
          <a:noFill/>
          <a:ln>
            <a:noFill/>
          </a:ln>
        </p:spPr>
      </p:pic>
      <p:cxnSp>
        <p:nvCxnSpPr>
          <p:cNvPr id="202" name="Google Shape;202;p33"/>
          <p:cNvCxnSpPr/>
          <p:nvPr/>
        </p:nvCxnSpPr>
        <p:spPr>
          <a:xfrm flipH="1" rot="10800000">
            <a:off x="4229100" y="1796950"/>
            <a:ext cx="2984400" cy="482700"/>
          </a:xfrm>
          <a:prstGeom prst="straightConnector1">
            <a:avLst/>
          </a:prstGeom>
          <a:noFill/>
          <a:ln cap="flat" cmpd="sng" w="9525">
            <a:solidFill>
              <a:schemeClr val="dk2"/>
            </a:solidFill>
            <a:prstDash val="solid"/>
            <a:round/>
            <a:headEnd len="med" w="med" type="none"/>
            <a:tailEnd len="med" w="med" type="none"/>
          </a:ln>
        </p:spPr>
      </p:cxnSp>
      <p:sp>
        <p:nvSpPr>
          <p:cNvPr id="203" name="Google Shape;203;p33"/>
          <p:cNvSpPr txBox="1"/>
          <p:nvPr/>
        </p:nvSpPr>
        <p:spPr>
          <a:xfrm>
            <a:off x="7286625" y="1796950"/>
            <a:ext cx="1780800" cy="1279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Central entity for providing key management to GTP-C</a:t>
            </a:r>
            <a:endParaRPr>
              <a:solidFill>
                <a:srgbClr val="0000FF"/>
              </a:solidFill>
            </a:endParaRPr>
          </a:p>
          <a:p>
            <a:pPr indent="0" lvl="0" marL="0" rtl="0" algn="l">
              <a:spcBef>
                <a:spcPts val="0"/>
              </a:spcBef>
              <a:spcAft>
                <a:spcPts val="0"/>
              </a:spcAft>
              <a:buNone/>
            </a:pPr>
            <a:r>
              <a:rPr lang="en">
                <a:solidFill>
                  <a:srgbClr val="0000FF"/>
                </a:solidFill>
              </a:rPr>
              <a:t>traffic.</a:t>
            </a:r>
            <a:endParaRPr>
              <a:solidFill>
                <a:srgbClr val="0000FF"/>
              </a:solidFill>
            </a:endParaRPr>
          </a:p>
        </p:txBody>
      </p:sp>
      <p:sp>
        <p:nvSpPr>
          <p:cNvPr id="204" name="Google Shape;204;p33"/>
          <p:cNvSpPr txBox="1"/>
          <p:nvPr/>
        </p:nvSpPr>
        <p:spPr>
          <a:xfrm>
            <a:off x="138275" y="2122375"/>
            <a:ext cx="1057800" cy="165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All components interact with VNF via dotted secure interface</a:t>
            </a:r>
            <a:endParaRPr>
              <a:solidFill>
                <a:srgbClr val="0000FF"/>
              </a:solidFill>
            </a:endParaRPr>
          </a:p>
        </p:txBody>
      </p:sp>
      <p:sp>
        <p:nvSpPr>
          <p:cNvPr id="205" name="Google Shape;205;p33"/>
          <p:cNvSpPr txBox="1"/>
          <p:nvPr/>
        </p:nvSpPr>
        <p:spPr>
          <a:xfrm>
            <a:off x="7874250" y="3152475"/>
            <a:ext cx="1057800" cy="136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Target GPRS tunneling protocol communication</a:t>
            </a:r>
            <a:endParaRPr>
              <a:solidFill>
                <a:srgbClr val="0000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Flow of Operation in vEPC-Sec</a:t>
            </a:r>
            <a:endParaRPr/>
          </a:p>
        </p:txBody>
      </p:sp>
      <p:sp>
        <p:nvSpPr>
          <p:cNvPr id="211" name="Google Shape;211;p3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EPC VNF is selected to serve the subscriber, it connects with vEPC-Sec over secure interface.</a:t>
            </a:r>
            <a:endParaRPr/>
          </a:p>
          <a:p>
            <a:pPr indent="-342900" lvl="0" marL="457200" rtl="0" algn="l">
              <a:spcBef>
                <a:spcPts val="0"/>
              </a:spcBef>
              <a:spcAft>
                <a:spcPts val="0"/>
              </a:spcAft>
              <a:buSzPts val="1800"/>
              <a:buAutoNum type="arabicPeriod"/>
            </a:pPr>
            <a:r>
              <a:rPr lang="en"/>
              <a:t>Request message to vEPC-Sec includes VNF identities of VNF with which it want to communicate.</a:t>
            </a:r>
            <a:endParaRPr/>
          </a:p>
          <a:p>
            <a:pPr indent="-342900" lvl="0" marL="457200" rtl="0" algn="l">
              <a:spcBef>
                <a:spcPts val="0"/>
              </a:spcBef>
              <a:spcAft>
                <a:spcPts val="0"/>
              </a:spcAft>
              <a:buSzPts val="1800"/>
              <a:buAutoNum type="arabicPeriod"/>
            </a:pPr>
            <a:r>
              <a:rPr lang="en"/>
              <a:t>vEPC-Sec contacts local DB to check if all requested VNF are part of same tenant/operator.</a:t>
            </a:r>
            <a:endParaRPr/>
          </a:p>
          <a:p>
            <a:pPr indent="-342900" lvl="0" marL="457200" rtl="0" algn="l">
              <a:spcBef>
                <a:spcPts val="0"/>
              </a:spcBef>
              <a:spcAft>
                <a:spcPts val="0"/>
              </a:spcAft>
              <a:buSzPts val="1800"/>
              <a:buAutoNum type="arabicPeriod"/>
            </a:pPr>
            <a:r>
              <a:rPr lang="en"/>
              <a:t>If positive, KDF generates 3 pairs of keys so that MME, SGW, PGW VNFs can independently communicate. Kmp, Kms, Kps keys generated.</a:t>
            </a:r>
            <a:endParaRPr/>
          </a:p>
          <a:p>
            <a:pPr indent="-342900" lvl="0" marL="457200" rtl="0" algn="l">
              <a:spcBef>
                <a:spcPts val="0"/>
              </a:spcBef>
              <a:spcAft>
                <a:spcPts val="0"/>
              </a:spcAft>
              <a:buSzPts val="1800"/>
              <a:buAutoNum type="arabicPeriod"/>
            </a:pPr>
            <a:r>
              <a:rPr lang="en"/>
              <a:t>Response by vEPC-Sec includes key pairs, encryption and integrity identity required for derivation of cipher and integrity key later by individual VNF.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18" name="Google Shape;218;p35"/>
          <p:cNvPicPr preferRelativeResize="0"/>
          <p:nvPr/>
        </p:nvPicPr>
        <p:blipFill>
          <a:blip r:embed="rId3">
            <a:alphaModFix/>
          </a:blip>
          <a:stretch>
            <a:fillRect/>
          </a:stretch>
        </p:blipFill>
        <p:spPr>
          <a:xfrm>
            <a:off x="680000" y="548725"/>
            <a:ext cx="7924800" cy="3657800"/>
          </a:xfrm>
          <a:prstGeom prst="rect">
            <a:avLst/>
          </a:prstGeom>
          <a:noFill/>
          <a:ln>
            <a:noFill/>
          </a:ln>
        </p:spPr>
      </p:pic>
      <p:sp>
        <p:nvSpPr>
          <p:cNvPr id="219" name="Google Shape;219;p35"/>
          <p:cNvSpPr/>
          <p:nvPr/>
        </p:nvSpPr>
        <p:spPr>
          <a:xfrm>
            <a:off x="4181496" y="2870200"/>
            <a:ext cx="1305050" cy="1232625"/>
          </a:xfrm>
          <a:custGeom>
            <a:rect b="b" l="l" r="r" t="t"/>
            <a:pathLst>
              <a:path extrusionOk="0" h="49305" w="52202">
                <a:moveTo>
                  <a:pt x="13086" y="0"/>
                </a:moveTo>
                <a:cubicBezTo>
                  <a:pt x="6018" y="8353"/>
                  <a:pt x="2102" y="19604"/>
                  <a:pt x="894" y="30480"/>
                </a:cubicBezTo>
                <a:cubicBezTo>
                  <a:pt x="288" y="35931"/>
                  <a:pt x="-1471" y="44283"/>
                  <a:pt x="3434" y="46736"/>
                </a:cubicBezTo>
                <a:cubicBezTo>
                  <a:pt x="8592" y="49315"/>
                  <a:pt x="15548" y="50331"/>
                  <a:pt x="20706" y="47752"/>
                </a:cubicBezTo>
                <a:cubicBezTo>
                  <a:pt x="24585" y="45812"/>
                  <a:pt x="25767" y="40659"/>
                  <a:pt x="28834" y="37592"/>
                </a:cubicBezTo>
                <a:cubicBezTo>
                  <a:pt x="31460" y="34966"/>
                  <a:pt x="34946" y="32858"/>
                  <a:pt x="36454" y="29464"/>
                </a:cubicBezTo>
                <a:cubicBezTo>
                  <a:pt x="37872" y="26274"/>
                  <a:pt x="38423" y="22605"/>
                  <a:pt x="40518" y="19812"/>
                </a:cubicBezTo>
                <a:cubicBezTo>
                  <a:pt x="41983" y="17858"/>
                  <a:pt x="45051" y="17624"/>
                  <a:pt x="46614" y="15748"/>
                </a:cubicBezTo>
                <a:cubicBezTo>
                  <a:pt x="48901" y="13004"/>
                  <a:pt x="49007" y="8201"/>
                  <a:pt x="52202" y="6604"/>
                </a:cubicBezTo>
              </a:path>
            </a:pathLst>
          </a:custGeom>
          <a:noFill/>
          <a:ln cap="flat" cmpd="sng" w="9525">
            <a:solidFill>
              <a:schemeClr val="dk2"/>
            </a:solidFill>
            <a:prstDash val="solid"/>
            <a:round/>
            <a:headEnd len="med" w="med" type="none"/>
            <a:tailEnd len="med" w="med" type="none"/>
          </a:ln>
        </p:spPr>
      </p:sp>
      <p:sp>
        <p:nvSpPr>
          <p:cNvPr id="220" name="Google Shape;220;p35"/>
          <p:cNvSpPr txBox="1"/>
          <p:nvPr/>
        </p:nvSpPr>
        <p:spPr>
          <a:xfrm rot="-457020">
            <a:off x="3378165" y="4159085"/>
            <a:ext cx="2387769" cy="736383"/>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Legitimate data packets are transferred from SGW to PGW</a:t>
            </a:r>
            <a:endParaRPr>
              <a:solidFill>
                <a:srgbClr val="0000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Solution in detail</a:t>
            </a:r>
            <a:endParaRPr/>
          </a:p>
        </p:txBody>
      </p:sp>
      <p:sp>
        <p:nvSpPr>
          <p:cNvPr id="226" name="Google Shape;226;p3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AutoNum type="alphaUcPeriod"/>
            </a:pPr>
            <a:r>
              <a:rPr b="1" lang="en" sz="1400"/>
              <a:t>LTE GTP-C confidentiality and integrity protection: </a:t>
            </a:r>
            <a:endParaRPr b="1" sz="1400"/>
          </a:p>
          <a:p>
            <a:pPr indent="0" lvl="0" marL="457200" rtl="0" algn="l">
              <a:spcBef>
                <a:spcPts val="1600"/>
              </a:spcBef>
              <a:spcAft>
                <a:spcPts val="0"/>
              </a:spcAft>
              <a:buNone/>
            </a:pPr>
            <a:r>
              <a:rPr b="1" lang="en" sz="1400"/>
              <a:t>Distributed security keys derivation and management for GTP-C</a:t>
            </a:r>
            <a:endParaRPr b="1" sz="1400"/>
          </a:p>
          <a:p>
            <a:pPr indent="-317500" lvl="0" marL="457200" rtl="0" algn="l">
              <a:spcBef>
                <a:spcPts val="1600"/>
              </a:spcBef>
              <a:spcAft>
                <a:spcPts val="0"/>
              </a:spcAft>
              <a:buSzPts val="1400"/>
              <a:buAutoNum type="arabicPeriod"/>
            </a:pPr>
            <a:r>
              <a:rPr lang="en" sz="1400"/>
              <a:t>First VNF checks whether it has the symmetric keys to interact with other VNFs or not.</a:t>
            </a:r>
            <a:endParaRPr sz="1400"/>
          </a:p>
          <a:p>
            <a:pPr indent="-317500" lvl="0" marL="457200" rtl="0" algn="l">
              <a:spcBef>
                <a:spcPts val="0"/>
              </a:spcBef>
              <a:spcAft>
                <a:spcPts val="0"/>
              </a:spcAft>
              <a:buSzPts val="1400"/>
              <a:buAutoNum type="arabicPeriod"/>
            </a:pPr>
            <a:r>
              <a:rPr lang="en" sz="1400"/>
              <a:t>If Yes, subscriber signalling messages are ciphered and integrity protected. Otherwise shared key retrieved over TLS connection.</a:t>
            </a:r>
            <a:endParaRPr sz="1400"/>
          </a:p>
          <a:p>
            <a:pPr indent="-317500" lvl="0" marL="457200" rtl="0" algn="l">
              <a:spcBef>
                <a:spcPts val="0"/>
              </a:spcBef>
              <a:spcAft>
                <a:spcPts val="0"/>
              </a:spcAft>
              <a:buSzPts val="1400"/>
              <a:buAutoNum type="arabicPeriod"/>
            </a:pPr>
            <a:r>
              <a:rPr i="1" lang="en" sz="1400" u="sng"/>
              <a:t>Key information Request Message</a:t>
            </a:r>
            <a:r>
              <a:rPr lang="en" sz="1400"/>
              <a:t> including VNF identity (UUID) as well as other VNFs.</a:t>
            </a:r>
            <a:endParaRPr sz="1400"/>
          </a:p>
          <a:p>
            <a:pPr indent="-317500" lvl="0" marL="457200" rtl="0" algn="l">
              <a:spcBef>
                <a:spcPts val="0"/>
              </a:spcBef>
              <a:spcAft>
                <a:spcPts val="0"/>
              </a:spcAft>
              <a:buSzPts val="1400"/>
              <a:buAutoNum type="arabicPeriod"/>
            </a:pPr>
            <a:r>
              <a:rPr lang="en" sz="1400"/>
              <a:t>All VNF to same operator</a:t>
            </a:r>
            <a:endParaRPr sz="1400"/>
          </a:p>
          <a:p>
            <a:pPr indent="-317500" lvl="0" marL="457200" rtl="0" algn="l">
              <a:spcBef>
                <a:spcPts val="0"/>
              </a:spcBef>
              <a:spcAft>
                <a:spcPts val="0"/>
              </a:spcAft>
              <a:buSzPts val="1400"/>
              <a:buAutoNum type="arabicPeriod"/>
            </a:pPr>
            <a:r>
              <a:rPr lang="en" sz="1400"/>
              <a:t>vEPC-Sec computes Kms, Kmp, Ksp to secure communication.</a:t>
            </a:r>
            <a:endParaRPr sz="1400"/>
          </a:p>
          <a:p>
            <a:pPr indent="-317500" lvl="0" marL="457200" rtl="0" algn="l">
              <a:spcBef>
                <a:spcPts val="0"/>
              </a:spcBef>
              <a:spcAft>
                <a:spcPts val="0"/>
              </a:spcAft>
              <a:buSzPts val="1400"/>
              <a:buAutoNum type="arabicPeriod"/>
            </a:pPr>
            <a:r>
              <a:rPr b="1" lang="en" sz="1400"/>
              <a:t>How these keys are derived ?</a:t>
            </a:r>
            <a:endParaRPr b="1" sz="14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33" name="Google Shape;233;p37"/>
          <p:cNvPicPr preferRelativeResize="0"/>
          <p:nvPr/>
        </p:nvPicPr>
        <p:blipFill>
          <a:blip r:embed="rId3">
            <a:alphaModFix/>
          </a:blip>
          <a:stretch>
            <a:fillRect/>
          </a:stretch>
        </p:blipFill>
        <p:spPr>
          <a:xfrm>
            <a:off x="901700" y="764775"/>
            <a:ext cx="6709850" cy="3959625"/>
          </a:xfrm>
          <a:prstGeom prst="rect">
            <a:avLst/>
          </a:prstGeom>
          <a:noFill/>
          <a:ln>
            <a:noFill/>
          </a:ln>
        </p:spPr>
      </p:pic>
      <p:sp>
        <p:nvSpPr>
          <p:cNvPr id="234" name="Google Shape;234;p37"/>
          <p:cNvSpPr txBox="1"/>
          <p:nvPr/>
        </p:nvSpPr>
        <p:spPr>
          <a:xfrm>
            <a:off x="7411075" y="1939175"/>
            <a:ext cx="1078500" cy="128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Key Information Response message</a:t>
            </a:r>
            <a:endParaRPr>
              <a:solidFill>
                <a:srgbClr val="0000FF"/>
              </a:solidFill>
            </a:endParaRPr>
          </a:p>
        </p:txBody>
      </p:sp>
      <p:cxnSp>
        <p:nvCxnSpPr>
          <p:cNvPr id="235" name="Google Shape;235;p37"/>
          <p:cNvCxnSpPr>
            <a:endCxn id="234" idx="1"/>
          </p:cNvCxnSpPr>
          <p:nvPr/>
        </p:nvCxnSpPr>
        <p:spPr>
          <a:xfrm>
            <a:off x="5578975" y="2132675"/>
            <a:ext cx="1832100" cy="449400"/>
          </a:xfrm>
          <a:prstGeom prst="straightConnector1">
            <a:avLst/>
          </a:prstGeom>
          <a:noFill/>
          <a:ln cap="flat" cmpd="sng" w="9525">
            <a:solidFill>
              <a:srgbClr val="0000FF"/>
            </a:solidFill>
            <a:prstDash val="solid"/>
            <a:round/>
            <a:headEnd len="med" w="med" type="none"/>
            <a:tailEnd len="med" w="med" type="none"/>
          </a:ln>
        </p:spPr>
      </p:cxnSp>
      <p:sp>
        <p:nvSpPr>
          <p:cNvPr id="236" name="Google Shape;236;p37"/>
          <p:cNvSpPr txBox="1"/>
          <p:nvPr/>
        </p:nvSpPr>
        <p:spPr>
          <a:xfrm>
            <a:off x="7369575" y="3363325"/>
            <a:ext cx="1230600" cy="120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Key Allocation Request Message to VNFs</a:t>
            </a:r>
            <a:endParaRPr>
              <a:solidFill>
                <a:srgbClr val="0000FF"/>
              </a:solidFill>
            </a:endParaRPr>
          </a:p>
        </p:txBody>
      </p:sp>
      <p:sp>
        <p:nvSpPr>
          <p:cNvPr id="237" name="Google Shape;237;p37"/>
          <p:cNvSpPr txBox="1"/>
          <p:nvPr/>
        </p:nvSpPr>
        <p:spPr>
          <a:xfrm>
            <a:off x="62075" y="2042875"/>
            <a:ext cx="1078500" cy="191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Response </a:t>
            </a:r>
            <a:endParaRPr>
              <a:solidFill>
                <a:srgbClr val="0000FF"/>
              </a:solidFill>
            </a:endParaRPr>
          </a:p>
          <a:p>
            <a:pPr indent="0" lvl="0" marL="0" rtl="0" algn="l">
              <a:spcBef>
                <a:spcPts val="0"/>
              </a:spcBef>
              <a:spcAft>
                <a:spcPts val="0"/>
              </a:spcAft>
              <a:buNone/>
            </a:pPr>
            <a:r>
              <a:rPr lang="en">
                <a:solidFill>
                  <a:srgbClr val="0000FF"/>
                </a:solidFill>
              </a:rPr>
              <a:t>Message has Encryption and Integrity algorithm identity</a:t>
            </a:r>
            <a:endParaRPr>
              <a:solidFill>
                <a:srgbClr val="0000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Securing communication during device mobility</a:t>
            </a:r>
            <a:endParaRPr/>
          </a:p>
        </p:txBody>
      </p:sp>
      <p:sp>
        <p:nvSpPr>
          <p:cNvPr id="243" name="Google Shape;243;p3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Secure communication between MMEs and MMEt at the time of LTE S1 handover procedure and sharing Kasme key between MME’s from different tenant.</a:t>
            </a:r>
            <a:endParaRPr/>
          </a:p>
          <a:p>
            <a:pPr indent="-342900" lvl="0" marL="457200" rtl="0" algn="l">
              <a:spcBef>
                <a:spcPts val="0"/>
              </a:spcBef>
              <a:spcAft>
                <a:spcPts val="0"/>
              </a:spcAft>
              <a:buSzPts val="1800"/>
              <a:buAutoNum type="arabicPeriod"/>
            </a:pPr>
            <a:r>
              <a:rPr b="1" i="1" lang="en" u="sng"/>
              <a:t>Steps</a:t>
            </a:r>
            <a:r>
              <a:rPr b="1" i="1" lang="en" u="sng"/>
              <a:t> performed:</a:t>
            </a:r>
            <a:endParaRPr b="1" i="1" u="sng"/>
          </a:p>
          <a:p>
            <a:pPr indent="-342900" lvl="0" marL="457200" rtl="0" algn="l">
              <a:spcBef>
                <a:spcPts val="0"/>
              </a:spcBef>
              <a:spcAft>
                <a:spcPts val="0"/>
              </a:spcAft>
              <a:buSzPts val="1800"/>
              <a:buAutoNum type="alphaUcPeriod"/>
            </a:pPr>
            <a:r>
              <a:rPr lang="en"/>
              <a:t>MME source receives handover required message from LTE base station.</a:t>
            </a:r>
            <a:endParaRPr/>
          </a:p>
          <a:p>
            <a:pPr indent="-342900" lvl="0" marL="457200" rtl="0" algn="l">
              <a:spcBef>
                <a:spcPts val="0"/>
              </a:spcBef>
              <a:spcAft>
                <a:spcPts val="0"/>
              </a:spcAft>
              <a:buSzPts val="1800"/>
              <a:buAutoNum type="alphaUcPeriod"/>
            </a:pPr>
            <a:r>
              <a:rPr lang="en"/>
              <a:t>MME source determines address of MME target and asks vEPC-Sec to provide Kmm for secure communication with MME target.</a:t>
            </a:r>
            <a:endParaRPr/>
          </a:p>
          <a:p>
            <a:pPr indent="-342900" lvl="0" marL="457200" rtl="0" algn="l">
              <a:spcBef>
                <a:spcPts val="0"/>
              </a:spcBef>
              <a:spcAft>
                <a:spcPts val="0"/>
              </a:spcAft>
              <a:buSzPts val="1800"/>
              <a:buAutoNum type="alphaUcPeriod"/>
            </a:pPr>
            <a:r>
              <a:rPr lang="en"/>
              <a:t>vEPC-Sec gives it to MME source along with ciphering and integrity identity</a:t>
            </a:r>
            <a:endParaRPr/>
          </a:p>
          <a:p>
            <a:pPr indent="-342900" lvl="0" marL="457200" rtl="0" algn="l">
              <a:spcBef>
                <a:spcPts val="0"/>
              </a:spcBef>
              <a:spcAft>
                <a:spcPts val="0"/>
              </a:spcAft>
              <a:buSzPts val="1800"/>
              <a:buAutoNum type="alphaUcPeriod"/>
            </a:pPr>
            <a:r>
              <a:rPr lang="en"/>
              <a:t>vEPC-Sec also sends Handover Key establishment to MME target including Kmm and identity</a:t>
            </a:r>
            <a:endParaRPr/>
          </a:p>
          <a:p>
            <a:pPr indent="-342900" lvl="0" marL="457200" rtl="0" algn="l">
              <a:spcBef>
                <a:spcPts val="0"/>
              </a:spcBef>
              <a:spcAft>
                <a:spcPts val="0"/>
              </a:spcAft>
              <a:buSzPts val="1800"/>
              <a:buAutoNum type="alphaUcPeriod"/>
            </a:pPr>
            <a:r>
              <a:rPr lang="en"/>
              <a:t>Handles vulnerability 2 because Kmm shared via ciphered and integrity protected message</a:t>
            </a:r>
            <a:endParaRPr/>
          </a:p>
          <a:p>
            <a:pPr indent="0" lvl="0" marL="457200" rtl="0" algn="l">
              <a:spcBef>
                <a:spcPts val="1600"/>
              </a:spcBef>
              <a:spcAft>
                <a:spcPts val="16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Google Shape;248;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Solution</a:t>
            </a:r>
            <a:endParaRPr sz="2400"/>
          </a:p>
        </p:txBody>
      </p:sp>
      <p:sp>
        <p:nvSpPr>
          <p:cNvPr id="249" name="Google Shape;249;p3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 LTE GTP-U faithful packets forwarding</a:t>
            </a:r>
            <a:endParaRPr b="1"/>
          </a:p>
          <a:p>
            <a:pPr indent="-342900" lvl="0" marL="457200" rtl="0" algn="l">
              <a:spcBef>
                <a:spcPts val="1600"/>
              </a:spcBef>
              <a:spcAft>
                <a:spcPts val="0"/>
              </a:spcAft>
              <a:buSzPts val="1800"/>
              <a:buAutoNum type="arabicPeriod"/>
            </a:pPr>
            <a:r>
              <a:rPr lang="en"/>
              <a:t>vEPC-sec ensures SGW-U does not inject any fake packets</a:t>
            </a:r>
            <a:endParaRPr/>
          </a:p>
          <a:p>
            <a:pPr indent="-342900" lvl="0" marL="457200" rtl="0" algn="l">
              <a:spcBef>
                <a:spcPts val="0"/>
              </a:spcBef>
              <a:spcAft>
                <a:spcPts val="0"/>
              </a:spcAft>
              <a:buSzPts val="1800"/>
              <a:buAutoNum type="arabicPeriod"/>
            </a:pPr>
            <a:r>
              <a:rPr lang="en"/>
              <a:t>Forwards data packets without delaying</a:t>
            </a:r>
            <a:endParaRPr/>
          </a:p>
          <a:p>
            <a:pPr indent="-342900" lvl="0" marL="457200" rtl="0" algn="l">
              <a:spcBef>
                <a:spcPts val="0"/>
              </a:spcBef>
              <a:spcAft>
                <a:spcPts val="0"/>
              </a:spcAft>
              <a:buSzPts val="1800"/>
              <a:buAutoNum type="arabicPeriod"/>
            </a:pPr>
            <a:r>
              <a:rPr lang="en"/>
              <a:t>Does not duplicate packet forwarding</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Google Shape;254;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40"/>
          <p:cNvSpPr txBox="1"/>
          <p:nvPr>
            <p:ph idx="1" type="body"/>
          </p:nvPr>
        </p:nvSpPr>
        <p:spPr>
          <a:xfrm>
            <a:off x="514900" y="11441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56" name="Google Shape;256;p40"/>
          <p:cNvPicPr preferRelativeResize="0"/>
          <p:nvPr/>
        </p:nvPicPr>
        <p:blipFill>
          <a:blip r:embed="rId3">
            <a:alphaModFix/>
          </a:blip>
          <a:stretch>
            <a:fillRect/>
          </a:stretch>
        </p:blipFill>
        <p:spPr>
          <a:xfrm>
            <a:off x="2881826" y="736600"/>
            <a:ext cx="5020750" cy="3832275"/>
          </a:xfrm>
          <a:prstGeom prst="rect">
            <a:avLst/>
          </a:prstGeom>
          <a:noFill/>
          <a:ln>
            <a:noFill/>
          </a:ln>
        </p:spPr>
      </p:pic>
      <p:sp>
        <p:nvSpPr>
          <p:cNvPr id="257" name="Google Shape;257;p40"/>
          <p:cNvSpPr/>
          <p:nvPr/>
        </p:nvSpPr>
        <p:spPr>
          <a:xfrm>
            <a:off x="2514600" y="2806700"/>
            <a:ext cx="1714500" cy="433625"/>
          </a:xfrm>
          <a:custGeom>
            <a:rect b="b" l="l" r="r" t="t"/>
            <a:pathLst>
              <a:path extrusionOk="0" h="17345" w="68580">
                <a:moveTo>
                  <a:pt x="68580" y="15240"/>
                </a:moveTo>
                <a:cubicBezTo>
                  <a:pt x="47426" y="15969"/>
                  <a:pt x="25836" y="19391"/>
                  <a:pt x="5080" y="15240"/>
                </a:cubicBezTo>
                <a:cubicBezTo>
                  <a:pt x="-171" y="14190"/>
                  <a:pt x="5355" y="0"/>
                  <a:pt x="0" y="0"/>
                </a:cubicBezTo>
              </a:path>
            </a:pathLst>
          </a:custGeom>
          <a:noFill/>
          <a:ln cap="flat" cmpd="sng" w="9525">
            <a:solidFill>
              <a:schemeClr val="dk2"/>
            </a:solidFill>
            <a:prstDash val="solid"/>
            <a:round/>
            <a:headEnd len="med" w="med" type="none"/>
            <a:tailEnd len="med" w="med" type="none"/>
          </a:ln>
        </p:spPr>
      </p:sp>
      <p:sp>
        <p:nvSpPr>
          <p:cNvPr id="258" name="Google Shape;258;p40"/>
          <p:cNvSpPr txBox="1"/>
          <p:nvPr/>
        </p:nvSpPr>
        <p:spPr>
          <a:xfrm>
            <a:off x="252150" y="4394550"/>
            <a:ext cx="2374800" cy="46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Making SGW-U firewall for PGW-U</a:t>
            </a:r>
            <a:endParaRPr>
              <a:solidFill>
                <a:srgbClr val="0000FF"/>
              </a:solidFill>
            </a:endParaRPr>
          </a:p>
        </p:txBody>
      </p:sp>
      <p:sp>
        <p:nvSpPr>
          <p:cNvPr id="259" name="Google Shape;259;p40"/>
          <p:cNvSpPr/>
          <p:nvPr/>
        </p:nvSpPr>
        <p:spPr>
          <a:xfrm>
            <a:off x="5181600" y="3378200"/>
            <a:ext cx="2785125" cy="1669625"/>
          </a:xfrm>
          <a:custGeom>
            <a:rect b="b" l="l" r="r" t="t"/>
            <a:pathLst>
              <a:path extrusionOk="0" h="66785" w="111405">
                <a:moveTo>
                  <a:pt x="0" y="2540"/>
                </a:moveTo>
                <a:cubicBezTo>
                  <a:pt x="0" y="17579"/>
                  <a:pt x="15681" y="28583"/>
                  <a:pt x="26416" y="39116"/>
                </a:cubicBezTo>
                <a:cubicBezTo>
                  <a:pt x="43070" y="55456"/>
                  <a:pt x="69191" y="72050"/>
                  <a:pt x="91440" y="65024"/>
                </a:cubicBezTo>
                <a:cubicBezTo>
                  <a:pt x="108444" y="59654"/>
                  <a:pt x="116179" y="30173"/>
                  <a:pt x="108204" y="14224"/>
                </a:cubicBezTo>
                <a:cubicBezTo>
                  <a:pt x="105375" y="8565"/>
                  <a:pt x="96120" y="10385"/>
                  <a:pt x="89916" y="9144"/>
                </a:cubicBezTo>
                <a:cubicBezTo>
                  <a:pt x="83964" y="7954"/>
                  <a:pt x="76883" y="5429"/>
                  <a:pt x="74168" y="0"/>
                </a:cubicBezTo>
              </a:path>
            </a:pathLst>
          </a:custGeom>
          <a:noFill/>
          <a:ln cap="flat" cmpd="sng" w="9525">
            <a:solidFill>
              <a:schemeClr val="dk2"/>
            </a:solidFill>
            <a:prstDash val="solid"/>
            <a:round/>
            <a:headEnd len="med" w="med" type="none"/>
            <a:tailEnd len="med" w="med" type="none"/>
          </a:ln>
        </p:spPr>
      </p:sp>
      <p:sp>
        <p:nvSpPr>
          <p:cNvPr id="260" name="Google Shape;260;p40"/>
          <p:cNvSpPr txBox="1"/>
          <p:nvPr/>
        </p:nvSpPr>
        <p:spPr>
          <a:xfrm>
            <a:off x="7790800" y="2299850"/>
            <a:ext cx="1244700" cy="1104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Both apply identical packet forwarding rules.</a:t>
            </a:r>
            <a:endParaRPr>
              <a:solidFill>
                <a:srgbClr val="0000FF"/>
              </a:solidFill>
            </a:endParaRPr>
          </a:p>
        </p:txBody>
      </p:sp>
      <p:sp>
        <p:nvSpPr>
          <p:cNvPr id="261" name="Google Shape;261;p40"/>
          <p:cNvSpPr txBox="1"/>
          <p:nvPr/>
        </p:nvSpPr>
        <p:spPr>
          <a:xfrm>
            <a:off x="400500" y="2184450"/>
            <a:ext cx="2197200" cy="77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SGW-U forwards packets acc. to data forward policy to PGW-U</a:t>
            </a:r>
            <a:endParaRPr>
              <a:solidFill>
                <a:srgbClr val="0000FF"/>
              </a:solidFill>
            </a:endParaRPr>
          </a:p>
        </p:txBody>
      </p:sp>
      <p:sp>
        <p:nvSpPr>
          <p:cNvPr id="262" name="Google Shape;262;p40"/>
          <p:cNvSpPr txBox="1"/>
          <p:nvPr/>
        </p:nvSpPr>
        <p:spPr>
          <a:xfrm>
            <a:off x="7569200" y="4140200"/>
            <a:ext cx="13461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SGW-U and PGW-U policies never mismatch</a:t>
            </a:r>
            <a:endParaRPr>
              <a:solidFill>
                <a:srgbClr val="0000FF"/>
              </a:solidFill>
            </a:endParaRPr>
          </a:p>
        </p:txBody>
      </p:sp>
      <p:sp>
        <p:nvSpPr>
          <p:cNvPr id="263" name="Google Shape;263;p40"/>
          <p:cNvSpPr txBox="1"/>
          <p:nvPr/>
        </p:nvSpPr>
        <p:spPr>
          <a:xfrm>
            <a:off x="546150" y="1375750"/>
            <a:ext cx="2080800" cy="71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PGW-U and SGW-U apply identical firewall rules.</a:t>
            </a:r>
            <a:endParaRPr>
              <a:solidFill>
                <a:srgbClr val="0000FF"/>
              </a:solidFill>
            </a:endParaRPr>
          </a:p>
        </p:txBody>
      </p:sp>
      <p:sp>
        <p:nvSpPr>
          <p:cNvPr id="264" name="Google Shape;264;p40"/>
          <p:cNvSpPr txBox="1"/>
          <p:nvPr/>
        </p:nvSpPr>
        <p:spPr>
          <a:xfrm>
            <a:off x="463200" y="3200850"/>
            <a:ext cx="2080800" cy="93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1C4587"/>
                </a:solidFill>
              </a:rPr>
              <a:t>Vulnerability 4 arises since SGW-U forwards fake IP packets and exhausts table lookup</a:t>
            </a:r>
            <a:endParaRPr>
              <a:solidFill>
                <a:srgbClr val="1C4587"/>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Google Shape;269;p41"/>
          <p:cNvSpPr txBox="1"/>
          <p:nvPr>
            <p:ph type="title"/>
          </p:nvPr>
        </p:nvSpPr>
        <p:spPr>
          <a:xfrm>
            <a:off x="311700" y="445025"/>
            <a:ext cx="8520600" cy="84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Prevent overbilling of the subscriber/ Ensure Data Packets are not maliciously throttled</a:t>
            </a:r>
            <a:endParaRPr/>
          </a:p>
        </p:txBody>
      </p:sp>
      <p:sp>
        <p:nvSpPr>
          <p:cNvPr id="270" name="Google Shape;270;p41"/>
          <p:cNvSpPr txBox="1"/>
          <p:nvPr>
            <p:ph idx="1" type="body"/>
          </p:nvPr>
        </p:nvSpPr>
        <p:spPr>
          <a:xfrm>
            <a:off x="311700" y="1424150"/>
            <a:ext cx="8520600" cy="3144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Enable data packet header inspection at vEPC-Sec</a:t>
            </a:r>
            <a:endParaRPr/>
          </a:p>
          <a:p>
            <a:pPr indent="-342900" lvl="0" marL="457200" rtl="0" algn="l">
              <a:spcBef>
                <a:spcPts val="0"/>
              </a:spcBef>
              <a:spcAft>
                <a:spcPts val="0"/>
              </a:spcAft>
              <a:buSzPts val="1800"/>
              <a:buAutoNum type="arabicPeriod"/>
            </a:pPr>
            <a:r>
              <a:rPr lang="en"/>
              <a:t>LTE base station adds GTP-U header that includes GTP-U tunnel identifier, message type and packet sequence number(uniquely identifies packet number in IP flow)</a:t>
            </a:r>
            <a:endParaRPr/>
          </a:p>
          <a:p>
            <a:pPr indent="-342900" lvl="0" marL="457200" rtl="0" algn="l">
              <a:spcBef>
                <a:spcPts val="0"/>
              </a:spcBef>
              <a:spcAft>
                <a:spcPts val="0"/>
              </a:spcAft>
              <a:buSzPts val="1800"/>
              <a:buAutoNum type="arabicPeriod"/>
            </a:pPr>
            <a:r>
              <a:rPr lang="en"/>
              <a:t>Enable 1:1 mapping between packets sent by LTE base station to SGW-U and the ones received by PGW-U from SGW-U.</a:t>
            </a:r>
            <a:endParaRPr/>
          </a:p>
          <a:p>
            <a:pPr indent="-342900" lvl="0" marL="457200" rtl="0" algn="l">
              <a:spcBef>
                <a:spcPts val="0"/>
              </a:spcBef>
              <a:spcAft>
                <a:spcPts val="0"/>
              </a:spcAft>
              <a:buSzPts val="1800"/>
              <a:buAutoNum type="arabicPeriod"/>
            </a:pPr>
            <a:r>
              <a:rPr lang="en"/>
              <a:t>Looking at same headers reported from two different entities, vEPC-sec can distinguish any missing packets, out of order packets and duplicate packet.</a:t>
            </a:r>
            <a:endParaRPr/>
          </a:p>
          <a:p>
            <a:pPr indent="-342900" lvl="0" marL="457200" rtl="0" algn="l">
              <a:spcBef>
                <a:spcPts val="0"/>
              </a:spcBef>
              <a:spcAft>
                <a:spcPts val="0"/>
              </a:spcAft>
              <a:buSzPts val="1800"/>
              <a:buAutoNum type="arabicPeriod"/>
            </a:pPr>
            <a:r>
              <a:rPr lang="en"/>
              <a:t>This approach isolates the malicious activity done at SGW-U.</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Network Functions Virtualization</a:t>
            </a:r>
            <a:endParaRPr/>
          </a:p>
        </p:txBody>
      </p:sp>
      <p:pic>
        <p:nvPicPr>
          <p:cNvPr id="67" name="Google Shape;67;p15"/>
          <p:cNvPicPr preferRelativeResize="0"/>
          <p:nvPr/>
        </p:nvPicPr>
        <p:blipFill>
          <a:blip r:embed="rId3">
            <a:alphaModFix/>
          </a:blip>
          <a:stretch>
            <a:fillRect/>
          </a:stretch>
        </p:blipFill>
        <p:spPr>
          <a:xfrm>
            <a:off x="1210225" y="1017725"/>
            <a:ext cx="6240724" cy="364942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4" name="Shape 274"/>
        <p:cNvGrpSpPr/>
        <p:nvPr/>
      </p:nvGrpSpPr>
      <p:grpSpPr>
        <a:xfrm>
          <a:off x="0" y="0"/>
          <a:ext cx="0" cy="0"/>
          <a:chOff x="0" y="0"/>
          <a:chExt cx="0" cy="0"/>
        </a:xfrm>
      </p:grpSpPr>
      <p:sp>
        <p:nvSpPr>
          <p:cNvPr id="275" name="Google Shape;275;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Handle Vulnerabilities</a:t>
            </a:r>
            <a:endParaRPr/>
          </a:p>
        </p:txBody>
      </p:sp>
      <p:sp>
        <p:nvSpPr>
          <p:cNvPr id="276" name="Google Shape;276;p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400"/>
              <a:t>How vEPC-Sec addresses vulnerability 1 and vulnerability 3 ?</a:t>
            </a:r>
            <a:endParaRPr b="1" sz="2400"/>
          </a:p>
          <a:p>
            <a:pPr indent="-342900" lvl="0" marL="457200" rtl="0" algn="l">
              <a:spcBef>
                <a:spcPts val="1600"/>
              </a:spcBef>
              <a:spcAft>
                <a:spcPts val="0"/>
              </a:spcAft>
              <a:buSzPts val="1800"/>
              <a:buAutoNum type="arabicPeriod"/>
            </a:pPr>
            <a:r>
              <a:rPr lang="en"/>
              <a:t>MME only accepts integrity protected and ciphered messages from PGW-U (sent via SGW-U) using derived shared keys between MME and PGW VNFs.</a:t>
            </a:r>
            <a:endParaRPr/>
          </a:p>
          <a:p>
            <a:pPr indent="-342900" lvl="0" marL="457200" rtl="0" algn="l">
              <a:spcBef>
                <a:spcPts val="0"/>
              </a:spcBef>
              <a:spcAft>
                <a:spcPts val="0"/>
              </a:spcAft>
              <a:buSzPts val="1800"/>
              <a:buAutoNum type="arabicPeriod"/>
            </a:pPr>
            <a:r>
              <a:rPr lang="en"/>
              <a:t>Hence, SGW-U can’t lie that the message is originated from PGW-U.</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Address Master key exposure during device intra-system switch vulnerability 2</a:t>
            </a:r>
            <a:endParaRPr b="1" sz="1800"/>
          </a:p>
        </p:txBody>
      </p:sp>
      <p:sp>
        <p:nvSpPr>
          <p:cNvPr id="282" name="Google Shape;282;p4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latin typeface="Impact"/>
              <a:ea typeface="Impact"/>
              <a:cs typeface="Impact"/>
              <a:sym typeface="Impact"/>
            </a:endParaRPr>
          </a:p>
          <a:p>
            <a:pPr indent="0" lvl="0" marL="0" rtl="0" algn="l">
              <a:spcBef>
                <a:spcPts val="1600"/>
              </a:spcBef>
              <a:spcAft>
                <a:spcPts val="0"/>
              </a:spcAft>
              <a:buNone/>
            </a:pPr>
            <a:r>
              <a:rPr lang="en" sz="1400">
                <a:latin typeface="Impact"/>
                <a:ea typeface="Impact"/>
                <a:cs typeface="Impact"/>
                <a:sym typeface="Impact"/>
              </a:rPr>
              <a:t>vEPC-Sec prevents exposure of master key by transmitting it over encrypted GTP-C traffic between MME(source) and MME(target) using Kmm key derived from vEPC-Sec.</a:t>
            </a:r>
            <a:endParaRPr sz="1400">
              <a:latin typeface="Impact"/>
              <a:ea typeface="Impact"/>
              <a:cs typeface="Impact"/>
              <a:sym typeface="Impact"/>
            </a:endParaRPr>
          </a:p>
          <a:p>
            <a:pPr indent="0" lvl="0" marL="0" rtl="0" algn="l">
              <a:spcBef>
                <a:spcPts val="1600"/>
              </a:spcBef>
              <a:spcAft>
                <a:spcPts val="0"/>
              </a:spcAft>
              <a:buNone/>
            </a:pPr>
            <a:r>
              <a:t/>
            </a:r>
            <a:endParaRPr>
              <a:latin typeface="Impact"/>
              <a:ea typeface="Impact"/>
              <a:cs typeface="Impact"/>
              <a:sym typeface="Impact"/>
            </a:endParaRPr>
          </a:p>
          <a:p>
            <a:pPr indent="0" lvl="0" marL="0" rtl="0" algn="l">
              <a:spcBef>
                <a:spcPts val="1600"/>
              </a:spcBef>
              <a:spcAft>
                <a:spcPts val="1600"/>
              </a:spcAft>
              <a:buNone/>
            </a:pPr>
            <a:r>
              <a:t/>
            </a:r>
            <a:endParaRPr sz="1400">
              <a:latin typeface="Impact"/>
              <a:ea typeface="Impact"/>
              <a:cs typeface="Impact"/>
              <a:sym typeface="Impact"/>
            </a:endParaRPr>
          </a:p>
        </p:txBody>
      </p:sp>
      <p:pic>
        <p:nvPicPr>
          <p:cNvPr id="283" name="Google Shape;283;p43"/>
          <p:cNvPicPr preferRelativeResize="0"/>
          <p:nvPr/>
        </p:nvPicPr>
        <p:blipFill>
          <a:blip r:embed="rId3">
            <a:alphaModFix/>
          </a:blip>
          <a:stretch>
            <a:fillRect/>
          </a:stretch>
        </p:blipFill>
        <p:spPr>
          <a:xfrm>
            <a:off x="1029738" y="1152475"/>
            <a:ext cx="7592526" cy="1766575"/>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7" name="Shape 287"/>
        <p:cNvGrpSpPr/>
        <p:nvPr/>
      </p:nvGrpSpPr>
      <p:grpSpPr>
        <a:xfrm>
          <a:off x="0" y="0"/>
          <a:ext cx="0" cy="0"/>
          <a:chOff x="0" y="0"/>
          <a:chExt cx="0" cy="0"/>
        </a:xfrm>
      </p:grpSpPr>
      <p:sp>
        <p:nvSpPr>
          <p:cNvPr id="288" name="Google Shape;288;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Address Vulnerability 4</a:t>
            </a:r>
            <a:endParaRPr/>
          </a:p>
        </p:txBody>
      </p:sp>
      <p:sp>
        <p:nvSpPr>
          <p:cNvPr id="289" name="Google Shape;289;p4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90" name="Google Shape;290;p44"/>
          <p:cNvPicPr preferRelativeResize="0"/>
          <p:nvPr/>
        </p:nvPicPr>
        <p:blipFill>
          <a:blip r:embed="rId3">
            <a:alphaModFix/>
          </a:blip>
          <a:stretch>
            <a:fillRect/>
          </a:stretch>
        </p:blipFill>
        <p:spPr>
          <a:xfrm>
            <a:off x="2141675" y="1152475"/>
            <a:ext cx="6493075" cy="3330625"/>
          </a:xfrm>
          <a:prstGeom prst="rect">
            <a:avLst/>
          </a:prstGeom>
          <a:noFill/>
          <a:ln>
            <a:noFill/>
          </a:ln>
        </p:spPr>
      </p:pic>
      <p:sp>
        <p:nvSpPr>
          <p:cNvPr id="291" name="Google Shape;291;p44"/>
          <p:cNvSpPr/>
          <p:nvPr/>
        </p:nvSpPr>
        <p:spPr>
          <a:xfrm>
            <a:off x="1574800" y="3276600"/>
            <a:ext cx="711219" cy="317497"/>
          </a:xfrm>
          <a:custGeom>
            <a:rect b="b" l="l" r="r" t="t"/>
            <a:pathLst>
              <a:path extrusionOk="0" h="7112" w="15748">
                <a:moveTo>
                  <a:pt x="15748" y="0"/>
                </a:moveTo>
                <a:cubicBezTo>
                  <a:pt x="10747" y="2858"/>
                  <a:pt x="5152" y="4536"/>
                  <a:pt x="0" y="7112"/>
                </a:cubicBezTo>
              </a:path>
            </a:pathLst>
          </a:custGeom>
          <a:noFill/>
          <a:ln cap="flat" cmpd="sng" w="9525">
            <a:solidFill>
              <a:schemeClr val="dk2"/>
            </a:solidFill>
            <a:prstDash val="solid"/>
            <a:round/>
            <a:headEnd len="med" w="med" type="none"/>
            <a:tailEnd len="med" w="med" type="none"/>
          </a:ln>
        </p:spPr>
      </p:sp>
      <p:sp>
        <p:nvSpPr>
          <p:cNvPr id="292" name="Google Shape;292;p44"/>
          <p:cNvSpPr txBox="1"/>
          <p:nvPr/>
        </p:nvSpPr>
        <p:spPr>
          <a:xfrm>
            <a:off x="311700" y="3454400"/>
            <a:ext cx="14604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Assign role of firewall</a:t>
            </a:r>
            <a:endParaRPr>
              <a:solidFill>
                <a:srgbClr val="0000FF"/>
              </a:solidFill>
            </a:endParaRPr>
          </a:p>
        </p:txBody>
      </p:sp>
      <p:sp>
        <p:nvSpPr>
          <p:cNvPr id="293" name="Google Shape;293;p44"/>
          <p:cNvSpPr/>
          <p:nvPr/>
        </p:nvSpPr>
        <p:spPr>
          <a:xfrm>
            <a:off x="2286025" y="3213100"/>
            <a:ext cx="1333447" cy="774671"/>
          </a:xfrm>
          <a:custGeom>
            <a:rect b="b" l="l" r="r" t="t"/>
            <a:pathLst>
              <a:path extrusionOk="0" h="26924" w="46228">
                <a:moveTo>
                  <a:pt x="0" y="0"/>
                </a:moveTo>
                <a:cubicBezTo>
                  <a:pt x="3871" y="9678"/>
                  <a:pt x="11352" y="19865"/>
                  <a:pt x="21336" y="22860"/>
                </a:cubicBezTo>
                <a:cubicBezTo>
                  <a:pt x="29389" y="25276"/>
                  <a:pt x="38708" y="23164"/>
                  <a:pt x="46228" y="26924"/>
                </a:cubicBezTo>
              </a:path>
            </a:pathLst>
          </a:custGeom>
          <a:noFill/>
          <a:ln cap="flat" cmpd="sng" w="9525">
            <a:solidFill>
              <a:schemeClr val="dk2"/>
            </a:solidFill>
            <a:prstDash val="solid"/>
            <a:round/>
            <a:headEnd len="med" w="med" type="none"/>
            <a:tailEnd len="med" w="med" type="none"/>
          </a:ln>
        </p:spPr>
      </p:sp>
      <p:sp>
        <p:nvSpPr>
          <p:cNvPr id="294" name="Google Shape;294;p44"/>
          <p:cNvSpPr txBox="1"/>
          <p:nvPr/>
        </p:nvSpPr>
        <p:spPr>
          <a:xfrm>
            <a:off x="5969000" y="749300"/>
            <a:ext cx="2209800" cy="82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Assigns the default packet forwarding policy to drop the packet</a:t>
            </a:r>
            <a:endParaRPr>
              <a:solidFill>
                <a:srgbClr val="0000FF"/>
              </a:solidFill>
            </a:endParaRPr>
          </a:p>
        </p:txBody>
      </p:sp>
      <p:sp>
        <p:nvSpPr>
          <p:cNvPr id="295" name="Google Shape;295;p44"/>
          <p:cNvSpPr/>
          <p:nvPr/>
        </p:nvSpPr>
        <p:spPr>
          <a:xfrm>
            <a:off x="2141675" y="1369474"/>
            <a:ext cx="2620714" cy="1068899"/>
          </a:xfrm>
          <a:custGeom>
            <a:rect b="b" l="l" r="r" t="t"/>
            <a:pathLst>
              <a:path extrusionOk="0" h="22437" w="90424">
                <a:moveTo>
                  <a:pt x="90424" y="9229"/>
                </a:moveTo>
                <a:cubicBezTo>
                  <a:pt x="75244" y="7060"/>
                  <a:pt x="59901" y="6195"/>
                  <a:pt x="44704" y="4149"/>
                </a:cubicBezTo>
                <a:cubicBezTo>
                  <a:pt x="33764" y="2676"/>
                  <a:pt x="21934" y="-2491"/>
                  <a:pt x="11684" y="1609"/>
                </a:cubicBezTo>
                <a:cubicBezTo>
                  <a:pt x="6884" y="3529"/>
                  <a:pt x="4406" y="9718"/>
                  <a:pt x="3556" y="14817"/>
                </a:cubicBezTo>
                <a:cubicBezTo>
                  <a:pt x="3095" y="17582"/>
                  <a:pt x="2803" y="22437"/>
                  <a:pt x="0" y="22437"/>
                </a:cubicBezTo>
              </a:path>
            </a:pathLst>
          </a:custGeom>
          <a:noFill/>
          <a:ln cap="flat" cmpd="sng" w="9525">
            <a:solidFill>
              <a:schemeClr val="dk2"/>
            </a:solidFill>
            <a:prstDash val="solid"/>
            <a:round/>
            <a:headEnd len="med" w="med" type="none"/>
            <a:tailEnd len="med" w="med" type="none"/>
          </a:ln>
        </p:spPr>
      </p:sp>
      <p:sp>
        <p:nvSpPr>
          <p:cNvPr id="296" name="Google Shape;296;p44"/>
          <p:cNvSpPr txBox="1"/>
          <p:nvPr/>
        </p:nvSpPr>
        <p:spPr>
          <a:xfrm>
            <a:off x="508000" y="2006863"/>
            <a:ext cx="20955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As a result, SGW-U only allows those IP packets whose address assigned by PGW-C</a:t>
            </a:r>
            <a:endParaRPr>
              <a:solidFill>
                <a:srgbClr val="0000F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vEPC-sec Security Analysis</a:t>
            </a:r>
            <a:endParaRPr/>
          </a:p>
        </p:txBody>
      </p:sp>
      <p:sp>
        <p:nvSpPr>
          <p:cNvPr id="302" name="Google Shape;302;p4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Whether an adversarial VNF can get the shared symmetric keys to communicate with victim VNFs?</a:t>
            </a:r>
            <a:endParaRPr/>
          </a:p>
          <a:p>
            <a:pPr indent="-342900" lvl="0" marL="457200" rtl="0" algn="l">
              <a:spcBef>
                <a:spcPts val="0"/>
              </a:spcBef>
              <a:spcAft>
                <a:spcPts val="0"/>
              </a:spcAft>
              <a:buSzPts val="1800"/>
              <a:buAutoNum type="arabicPeriod"/>
            </a:pPr>
            <a:r>
              <a:rPr lang="en"/>
              <a:t>Whether an adversary can abuse PGW-U resources by injecting fake packets?</a:t>
            </a:r>
            <a:endParaRPr/>
          </a:p>
          <a:p>
            <a:pPr indent="-342900" lvl="0" marL="457200" rtl="0" algn="l">
              <a:spcBef>
                <a:spcPts val="0"/>
              </a:spcBef>
              <a:spcAft>
                <a:spcPts val="0"/>
              </a:spcAft>
              <a:buSzPts val="1800"/>
              <a:buAutoNum type="arabicPeriod"/>
            </a:pPr>
            <a:r>
              <a:rPr lang="en"/>
              <a:t>Whether the attacker can limit the victim subscriber’s package rate ?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6"/>
          <p:cNvSpPr txBox="1"/>
          <p:nvPr>
            <p:ph type="title"/>
          </p:nvPr>
        </p:nvSpPr>
        <p:spPr>
          <a:xfrm>
            <a:off x="311700" y="445025"/>
            <a:ext cx="8520600" cy="10206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AutoNum type="alphaUcPeriod"/>
            </a:pPr>
            <a:r>
              <a:rPr lang="en" sz="2400"/>
              <a:t>Secure communication between malicious and victim tenant VNFs</a:t>
            </a:r>
            <a:endParaRPr sz="2400"/>
          </a:p>
        </p:txBody>
      </p:sp>
      <p:sp>
        <p:nvSpPr>
          <p:cNvPr id="308" name="Google Shape;308;p46"/>
          <p:cNvSpPr txBox="1"/>
          <p:nvPr>
            <p:ph idx="1" type="body"/>
          </p:nvPr>
        </p:nvSpPr>
        <p:spPr>
          <a:xfrm>
            <a:off x="311700" y="1507100"/>
            <a:ext cx="8520600" cy="3061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sz="1400"/>
              <a:t>Assume an adversary model where adversary can communicate with vEPC-Sec to derive keys.</a:t>
            </a:r>
            <a:endParaRPr sz="1400"/>
          </a:p>
          <a:p>
            <a:pPr indent="-317500" lvl="0" marL="457200" rtl="0" algn="l">
              <a:spcBef>
                <a:spcPts val="0"/>
              </a:spcBef>
              <a:spcAft>
                <a:spcPts val="0"/>
              </a:spcAft>
              <a:buSzPts val="1400"/>
              <a:buAutoNum type="arabicPeriod"/>
            </a:pPr>
            <a:r>
              <a:rPr lang="en" sz="1400"/>
              <a:t>Adversary can get the UUIDs of victim’s peer VNF and send a request to vEPC-Sec to derive keys using keys information request message.</a:t>
            </a:r>
            <a:endParaRPr sz="1400"/>
          </a:p>
          <a:p>
            <a:pPr indent="-317500" lvl="0" marL="457200" rtl="0" algn="l">
              <a:spcBef>
                <a:spcPts val="0"/>
              </a:spcBef>
              <a:spcAft>
                <a:spcPts val="0"/>
              </a:spcAft>
              <a:buSzPts val="1400"/>
              <a:buAutoNum type="arabicPeriod"/>
            </a:pPr>
            <a:r>
              <a:rPr lang="en" sz="1400"/>
              <a:t>Adversary includes UUID of its VNF as well as victim MME and PGW UUID.</a:t>
            </a:r>
            <a:endParaRPr sz="1400"/>
          </a:p>
          <a:p>
            <a:pPr indent="-317500" lvl="0" marL="457200" rtl="0" algn="l">
              <a:spcBef>
                <a:spcPts val="0"/>
              </a:spcBef>
              <a:spcAft>
                <a:spcPts val="0"/>
              </a:spcAft>
              <a:buSzPts val="1400"/>
              <a:buAutoNum type="arabicPeriod"/>
            </a:pPr>
            <a:r>
              <a:rPr lang="en" sz="1400"/>
              <a:t>vEPC-Sec first verifies whether they are of same tenant or not.</a:t>
            </a:r>
            <a:endParaRPr sz="1400"/>
          </a:p>
          <a:p>
            <a:pPr indent="-317500" lvl="0" marL="457200" rtl="0" algn="l">
              <a:spcBef>
                <a:spcPts val="0"/>
              </a:spcBef>
              <a:spcAft>
                <a:spcPts val="0"/>
              </a:spcAft>
              <a:buSzPts val="1400"/>
              <a:buAutoNum type="arabicPeriod"/>
            </a:pPr>
            <a:r>
              <a:rPr lang="en" sz="1400"/>
              <a:t>vEPC-Sec contacts cloud database to get the answer which has mapping of VNF, ids, location etc.</a:t>
            </a:r>
            <a:endParaRPr sz="1400"/>
          </a:p>
          <a:p>
            <a:pPr indent="-317500" lvl="0" marL="457200" rtl="0" algn="l">
              <a:spcBef>
                <a:spcPts val="0"/>
              </a:spcBef>
              <a:spcAft>
                <a:spcPts val="0"/>
              </a:spcAft>
              <a:buSzPts val="1400"/>
              <a:buAutoNum type="arabicPeriod"/>
            </a:pPr>
            <a:r>
              <a:rPr lang="en" sz="1400"/>
              <a:t>From the reply from cloud database, vEPC-Sec determines that all 3 VNFs do not belong to same tenant or operator.</a:t>
            </a:r>
            <a:endParaRPr sz="1400"/>
          </a:p>
          <a:p>
            <a:pPr indent="-317500" lvl="0" marL="457200" rtl="0" algn="l">
              <a:spcBef>
                <a:spcPts val="0"/>
              </a:spcBef>
              <a:spcAft>
                <a:spcPts val="0"/>
              </a:spcAft>
              <a:buSzPts val="1400"/>
              <a:buAutoNum type="arabicPeriod"/>
            </a:pPr>
            <a:r>
              <a:rPr lang="en" sz="1400"/>
              <a:t>Hence, vEPC-Sec rejects request by sending Keys Information Request Rejected message back to malicious SGW.</a:t>
            </a:r>
            <a:endParaRPr sz="1400"/>
          </a:p>
          <a:p>
            <a:pPr indent="-317500" lvl="0" marL="457200" rtl="0" algn="l">
              <a:spcBef>
                <a:spcPts val="0"/>
              </a:spcBef>
              <a:spcAft>
                <a:spcPts val="0"/>
              </a:spcAft>
              <a:buSzPts val="1400"/>
              <a:buAutoNum type="arabicPeriod"/>
            </a:pPr>
            <a:r>
              <a:rPr lang="en" sz="1400"/>
              <a:t>As a result, malicious SGW cannot get secure symmetric key from vEPC-Sec.</a:t>
            </a:r>
            <a:endParaRPr sz="1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B. Detect fake IP packets injection by SGW-U</a:t>
            </a:r>
            <a:endParaRPr sz="1800"/>
          </a:p>
        </p:txBody>
      </p:sp>
      <p:sp>
        <p:nvSpPr>
          <p:cNvPr id="314" name="Google Shape;314;p4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Assume an adversary model where an adversary is allowed to inject fake IP packets which is against the policy provided by PGW-C.</a:t>
            </a:r>
            <a:endParaRPr/>
          </a:p>
          <a:p>
            <a:pPr indent="-342900" lvl="0" marL="457200" rtl="0" algn="l">
              <a:spcBef>
                <a:spcPts val="0"/>
              </a:spcBef>
              <a:spcAft>
                <a:spcPts val="0"/>
              </a:spcAft>
              <a:buSzPts val="1800"/>
              <a:buAutoNum type="arabicPeriod"/>
            </a:pPr>
            <a:r>
              <a:rPr lang="en"/>
              <a:t>When these fake IP packets arrive at PGW-U they are marked as abuse attempt packets since no forwarding table entry exist against these fake IP packets.</a:t>
            </a:r>
            <a:endParaRPr/>
          </a:p>
          <a:p>
            <a:pPr indent="-342900" lvl="0" marL="457200" rtl="0" algn="l">
              <a:spcBef>
                <a:spcPts val="0"/>
              </a:spcBef>
              <a:spcAft>
                <a:spcPts val="0"/>
              </a:spcAft>
              <a:buSzPts val="1800"/>
              <a:buAutoNum type="arabicPeriod"/>
            </a:pPr>
            <a:r>
              <a:rPr lang="en"/>
              <a:t>PGW-U informs PGW-C which takes action after contacting NFV orchestrator.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Google Shape;319;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C. Illegal throttling of data packets</a:t>
            </a:r>
            <a:endParaRPr sz="2400"/>
          </a:p>
        </p:txBody>
      </p:sp>
      <p:sp>
        <p:nvSpPr>
          <p:cNvPr id="320" name="Google Shape;320;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sz="1400"/>
              <a:t>Adversarial control attacker receives packets from LTE base station and delays their forwarding to PGW-U.</a:t>
            </a:r>
            <a:endParaRPr sz="1400"/>
          </a:p>
          <a:p>
            <a:pPr indent="-317500" lvl="0" marL="457200" rtl="0" algn="l">
              <a:spcBef>
                <a:spcPts val="0"/>
              </a:spcBef>
              <a:spcAft>
                <a:spcPts val="0"/>
              </a:spcAft>
              <a:buSzPts val="1400"/>
              <a:buAutoNum type="arabicPeriod"/>
            </a:pPr>
            <a:r>
              <a:rPr lang="en" sz="1400"/>
              <a:t>PGW-U mirrors packet headers to vEPC-Sec.</a:t>
            </a:r>
            <a:endParaRPr sz="1400"/>
          </a:p>
          <a:p>
            <a:pPr indent="-317500" lvl="0" marL="457200" rtl="0" algn="l">
              <a:spcBef>
                <a:spcPts val="0"/>
              </a:spcBef>
              <a:spcAft>
                <a:spcPts val="0"/>
              </a:spcAft>
              <a:buSzPts val="1400"/>
              <a:buAutoNum type="arabicPeriod"/>
            </a:pPr>
            <a:r>
              <a:rPr lang="en" sz="1400"/>
              <a:t>vEPC-Sec checks 1:1 mapping of packet sequence numbers that it has received from LTE base station and PGW-U.</a:t>
            </a:r>
            <a:endParaRPr sz="1400"/>
          </a:p>
          <a:p>
            <a:pPr indent="-317500" lvl="0" marL="457200" rtl="0" algn="l">
              <a:spcBef>
                <a:spcPts val="0"/>
              </a:spcBef>
              <a:spcAft>
                <a:spcPts val="0"/>
              </a:spcAft>
              <a:buSzPts val="1400"/>
              <a:buAutoNum type="arabicPeriod"/>
            </a:pPr>
            <a:r>
              <a:rPr lang="en" sz="1400"/>
              <a:t>If sequence number mismatch is consistently observed, it raises alarm towards NFV orchestrator.</a:t>
            </a:r>
            <a:endParaRPr sz="1400"/>
          </a:p>
          <a:p>
            <a:pPr indent="-317500" lvl="0" marL="457200" rtl="0" algn="l">
              <a:spcBef>
                <a:spcPts val="0"/>
              </a:spcBef>
              <a:spcAft>
                <a:spcPts val="0"/>
              </a:spcAft>
              <a:buSzPts val="1400"/>
              <a:buAutoNum type="arabicPeriod"/>
            </a:pPr>
            <a:r>
              <a:rPr lang="en" sz="1400"/>
              <a:t>Hence, Malicious tenant is removed. </a:t>
            </a:r>
            <a:endParaRPr sz="140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Brief Performance evaluation of vEPC-Sec</a:t>
            </a:r>
            <a:endParaRPr sz="2400"/>
          </a:p>
        </p:txBody>
      </p:sp>
      <p:sp>
        <p:nvSpPr>
          <p:cNvPr id="326" name="Google Shape;326;p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sz="1400"/>
              <a:t>How quickly vEPC-Sec determines throttling of data packets.</a:t>
            </a:r>
            <a:endParaRPr sz="1400"/>
          </a:p>
          <a:p>
            <a:pPr indent="0" lvl="0" marL="457200" rtl="0" algn="l">
              <a:spcBef>
                <a:spcPts val="1600"/>
              </a:spcBef>
              <a:spcAft>
                <a:spcPts val="1600"/>
              </a:spcAft>
              <a:buNone/>
            </a:pPr>
            <a:r>
              <a:t/>
            </a:r>
            <a:endParaRPr sz="1400"/>
          </a:p>
        </p:txBody>
      </p:sp>
      <p:pic>
        <p:nvPicPr>
          <p:cNvPr id="327" name="Google Shape;327;p49"/>
          <p:cNvPicPr preferRelativeResize="0"/>
          <p:nvPr/>
        </p:nvPicPr>
        <p:blipFill>
          <a:blip r:embed="rId3">
            <a:alphaModFix/>
          </a:blip>
          <a:stretch>
            <a:fillRect/>
          </a:stretch>
        </p:blipFill>
        <p:spPr>
          <a:xfrm>
            <a:off x="2094725" y="1478950"/>
            <a:ext cx="3774675" cy="3179425"/>
          </a:xfrm>
          <a:prstGeom prst="rect">
            <a:avLst/>
          </a:prstGeom>
          <a:noFill/>
          <a:ln>
            <a:noFill/>
          </a:ln>
        </p:spPr>
      </p:pic>
      <p:sp>
        <p:nvSpPr>
          <p:cNvPr id="328" name="Google Shape;328;p49"/>
          <p:cNvSpPr txBox="1"/>
          <p:nvPr/>
        </p:nvSpPr>
        <p:spPr>
          <a:xfrm>
            <a:off x="6457025" y="1866600"/>
            <a:ext cx="2150100" cy="165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Difference in packet sequence number arriving from base station vs PGW-U.</a:t>
            </a:r>
            <a:endParaRPr>
              <a:solidFill>
                <a:srgbClr val="0000FF"/>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2" name="Shape 332"/>
        <p:cNvGrpSpPr/>
        <p:nvPr/>
      </p:nvGrpSpPr>
      <p:grpSpPr>
        <a:xfrm>
          <a:off x="0" y="0"/>
          <a:ext cx="0" cy="0"/>
          <a:chOff x="0" y="0"/>
          <a:chExt cx="0" cy="0"/>
        </a:xfrm>
      </p:grpSpPr>
      <p:sp>
        <p:nvSpPr>
          <p:cNvPr id="333" name="Google Shape;333;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 Key management Overhead</a:t>
            </a:r>
            <a:endParaRPr/>
          </a:p>
        </p:txBody>
      </p:sp>
      <p:sp>
        <p:nvSpPr>
          <p:cNvPr id="334" name="Google Shape;334;p5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35" name="Google Shape;335;p50"/>
          <p:cNvPicPr preferRelativeResize="0"/>
          <p:nvPr/>
        </p:nvPicPr>
        <p:blipFill>
          <a:blip r:embed="rId3">
            <a:alphaModFix/>
          </a:blip>
          <a:stretch>
            <a:fillRect/>
          </a:stretch>
        </p:blipFill>
        <p:spPr>
          <a:xfrm>
            <a:off x="1594949" y="1361800"/>
            <a:ext cx="4965775" cy="3021225"/>
          </a:xfrm>
          <a:prstGeom prst="rect">
            <a:avLst/>
          </a:prstGeom>
          <a:noFill/>
          <a:ln>
            <a:noFill/>
          </a:ln>
        </p:spPr>
      </p:pic>
      <p:sp>
        <p:nvSpPr>
          <p:cNvPr id="336" name="Google Shape;336;p50"/>
          <p:cNvSpPr txBox="1"/>
          <p:nvPr/>
        </p:nvSpPr>
        <p:spPr>
          <a:xfrm>
            <a:off x="7030825" y="1666100"/>
            <a:ext cx="1801500" cy="330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Machine with 2.5 GHz and 3GB RAM.</a:t>
            </a:r>
            <a:endParaRPr>
              <a:solidFill>
                <a:srgbClr val="00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rgbClr val="0000FF"/>
                </a:solidFill>
              </a:rPr>
              <a:t>Additional overhead of 2.5 seconds only.</a:t>
            </a:r>
            <a:endParaRPr>
              <a:solidFill>
                <a:srgbClr val="00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rgbClr val="0000FF"/>
                </a:solidFill>
              </a:rPr>
              <a:t>Rekeying process has the least overhead.</a:t>
            </a:r>
            <a:endParaRPr>
              <a:solidFill>
                <a:srgbClr val="0000FF"/>
              </a:solidFill>
            </a:endParaRPr>
          </a:p>
          <a:p>
            <a:pPr indent="0" lvl="0" marL="0" rtl="0" algn="l">
              <a:spcBef>
                <a:spcPts val="0"/>
              </a:spcBef>
              <a:spcAft>
                <a:spcPts val="0"/>
              </a:spcAft>
              <a:buNone/>
            </a:pPr>
            <a:r>
              <a:t/>
            </a:r>
            <a:endParaRPr/>
          </a:p>
          <a:p>
            <a:pPr indent="0" lvl="0" marL="0" rtl="0" algn="l">
              <a:spcBef>
                <a:spcPts val="0"/>
              </a:spcBef>
              <a:spcAft>
                <a:spcPts val="0"/>
              </a:spcAft>
              <a:buNone/>
            </a:pPr>
            <a:r>
              <a:rPr lang="en">
                <a:solidFill>
                  <a:srgbClr val="0000FF"/>
                </a:solidFill>
              </a:rPr>
              <a:t>After every failure, new shared symmetric keys needs to be generated.</a:t>
            </a:r>
            <a:endParaRPr>
              <a:solidFill>
                <a:srgbClr val="0000FF"/>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0" name="Shape 340"/>
        <p:cNvGrpSpPr/>
        <p:nvPr/>
      </p:nvGrpSpPr>
      <p:grpSpPr>
        <a:xfrm>
          <a:off x="0" y="0"/>
          <a:ext cx="0" cy="0"/>
          <a:chOff x="0" y="0"/>
          <a:chExt cx="0" cy="0"/>
        </a:xfrm>
      </p:grpSpPr>
      <p:sp>
        <p:nvSpPr>
          <p:cNvPr id="341" name="Google Shape;341;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Conclusion/ Comments</a:t>
            </a:r>
            <a:endParaRPr/>
          </a:p>
        </p:txBody>
      </p:sp>
      <p:sp>
        <p:nvSpPr>
          <p:cNvPr id="342" name="Google Shape;342;p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vEPC-sec secures inside of LTE networks</a:t>
            </a:r>
            <a:endParaRPr/>
          </a:p>
          <a:p>
            <a:pPr indent="-342900" lvl="0" marL="457200" rtl="0" algn="l">
              <a:spcBef>
                <a:spcPts val="0"/>
              </a:spcBef>
              <a:spcAft>
                <a:spcPts val="0"/>
              </a:spcAft>
              <a:buSzPts val="1800"/>
              <a:buAutoNum type="arabicPeriod"/>
            </a:pPr>
            <a:r>
              <a:rPr lang="en"/>
              <a:t>Security analysis shows that they are able to achieve good performance</a:t>
            </a:r>
            <a:endParaRPr/>
          </a:p>
          <a:p>
            <a:pPr indent="-342900" lvl="0" marL="457200" rtl="0" algn="l">
              <a:spcBef>
                <a:spcPts val="0"/>
              </a:spcBef>
              <a:spcAft>
                <a:spcPts val="0"/>
              </a:spcAft>
              <a:buSzPts val="1800"/>
              <a:buAutoNum type="arabicPeriod"/>
            </a:pPr>
            <a:r>
              <a:rPr lang="en"/>
              <a:t>More experiments could have been performed.</a:t>
            </a:r>
            <a:endParaRPr/>
          </a:p>
          <a:p>
            <a:pPr indent="-342900" lvl="0" marL="457200" rtl="0" algn="l">
              <a:spcBef>
                <a:spcPts val="0"/>
              </a:spcBef>
              <a:spcAft>
                <a:spcPts val="0"/>
              </a:spcAft>
              <a:buSzPts val="1800"/>
              <a:buAutoNum type="arabicPeriod"/>
            </a:pPr>
            <a:r>
              <a:rPr lang="en"/>
              <a:t>Prerequisites was to understand lot of LTE network terminology.</a:t>
            </a:r>
            <a:endParaRPr/>
          </a:p>
          <a:p>
            <a:pPr indent="0" lvl="0" marL="457200" rtl="0" algn="l">
              <a:spcBef>
                <a:spcPts val="1600"/>
              </a:spcBef>
              <a:spcAft>
                <a:spcPts val="1600"/>
              </a:spcAft>
              <a:buNone/>
            </a:pPr>
            <a:r>
              <a:rPr lang="en"/>
              <a:t>Questions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 Network Functions Virtualization</a:t>
            </a:r>
            <a:endParaRPr/>
          </a:p>
        </p:txBody>
      </p:sp>
      <p:sp>
        <p:nvSpPr>
          <p:cNvPr id="73" name="Google Shape;73;p16"/>
          <p:cNvSpPr txBox="1"/>
          <p:nvPr>
            <p:ph idx="1" type="body"/>
          </p:nvPr>
        </p:nvSpPr>
        <p:spPr>
          <a:xfrm>
            <a:off x="311700" y="1152475"/>
            <a:ext cx="8520600" cy="1205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LTE: Long-Term Evolution</a:t>
            </a:r>
            <a:endParaRPr/>
          </a:p>
          <a:p>
            <a:pPr indent="-342900" lvl="0" marL="457200" rtl="0" algn="l">
              <a:spcBef>
                <a:spcPts val="0"/>
              </a:spcBef>
              <a:spcAft>
                <a:spcPts val="0"/>
              </a:spcAft>
              <a:buSzPts val="1800"/>
              <a:buChar char="●"/>
            </a:pPr>
            <a:r>
              <a:rPr lang="en"/>
              <a:t>Commonly marketed as 4G LTE &amp; Advance 4G</a:t>
            </a:r>
            <a:endParaRPr/>
          </a:p>
        </p:txBody>
      </p:sp>
      <p:pic>
        <p:nvPicPr>
          <p:cNvPr id="74" name="Google Shape;74;p16"/>
          <p:cNvPicPr preferRelativeResize="0"/>
          <p:nvPr/>
        </p:nvPicPr>
        <p:blipFill>
          <a:blip r:embed="rId3">
            <a:alphaModFix/>
          </a:blip>
          <a:stretch>
            <a:fillRect/>
          </a:stretch>
        </p:blipFill>
        <p:spPr>
          <a:xfrm>
            <a:off x="1497300" y="2126800"/>
            <a:ext cx="5881185" cy="2481125"/>
          </a:xfrm>
          <a:prstGeom prst="rect">
            <a:avLst/>
          </a:prstGeom>
          <a:noFill/>
          <a:ln>
            <a:noFill/>
          </a:ln>
        </p:spPr>
      </p:pic>
      <p:sp>
        <p:nvSpPr>
          <p:cNvPr id="75" name="Google Shape;75;p16"/>
          <p:cNvSpPr txBox="1"/>
          <p:nvPr/>
        </p:nvSpPr>
        <p:spPr>
          <a:xfrm>
            <a:off x="3052650" y="4482475"/>
            <a:ext cx="3582300" cy="45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Virtualized Evolved Packet Core (vEPC)</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176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LTE–NFV in a nutshell</a:t>
            </a:r>
            <a:endParaRPr/>
          </a:p>
          <a:p>
            <a:pPr indent="0" lvl="0" marL="0" rtl="0" algn="l">
              <a:spcBef>
                <a:spcPts val="0"/>
              </a:spcBef>
              <a:spcAft>
                <a:spcPts val="0"/>
              </a:spcAft>
              <a:buNone/>
            </a:pPr>
            <a:r>
              <a:t/>
            </a:r>
            <a:endParaRPr/>
          </a:p>
        </p:txBody>
      </p:sp>
      <p:pic>
        <p:nvPicPr>
          <p:cNvPr id="81" name="Google Shape;81;p17"/>
          <p:cNvPicPr preferRelativeResize="0"/>
          <p:nvPr/>
        </p:nvPicPr>
        <p:blipFill>
          <a:blip r:embed="rId3">
            <a:alphaModFix/>
          </a:blip>
          <a:stretch>
            <a:fillRect/>
          </a:stretch>
        </p:blipFill>
        <p:spPr>
          <a:xfrm>
            <a:off x="1012300" y="749350"/>
            <a:ext cx="6377824" cy="4121051"/>
          </a:xfrm>
          <a:prstGeom prst="rect">
            <a:avLst/>
          </a:prstGeom>
          <a:noFill/>
          <a:ln>
            <a:noFill/>
          </a:ln>
        </p:spPr>
      </p:pic>
      <p:sp>
        <p:nvSpPr>
          <p:cNvPr id="82" name="Google Shape;82;p17"/>
          <p:cNvSpPr/>
          <p:nvPr/>
        </p:nvSpPr>
        <p:spPr>
          <a:xfrm>
            <a:off x="2060800" y="1254500"/>
            <a:ext cx="758951" cy="1630920"/>
          </a:xfrm>
          <a:custGeom>
            <a:rect b="b" l="l" r="r" t="t"/>
            <a:pathLst>
              <a:path extrusionOk="0" h="59102" w="30195">
                <a:moveTo>
                  <a:pt x="30195" y="0"/>
                </a:moveTo>
                <a:cubicBezTo>
                  <a:pt x="25642" y="2974"/>
                  <a:pt x="7800" y="7992"/>
                  <a:pt x="2875" y="17842"/>
                </a:cubicBezTo>
                <a:cubicBezTo>
                  <a:pt x="-2050" y="27692"/>
                  <a:pt x="1017" y="52225"/>
                  <a:pt x="645" y="59102"/>
                </a:cubicBezTo>
              </a:path>
            </a:pathLst>
          </a:custGeom>
          <a:noFill/>
          <a:ln cap="flat" cmpd="sng" w="28575">
            <a:solidFill>
              <a:srgbClr val="0000FF"/>
            </a:solidFill>
            <a:prstDash val="solid"/>
            <a:round/>
            <a:headEnd len="med" w="med" type="none"/>
            <a:tailEnd len="med" w="med" type="stealth"/>
          </a:ln>
        </p:spPr>
      </p:sp>
      <p:sp>
        <p:nvSpPr>
          <p:cNvPr id="83" name="Google Shape;83;p17"/>
          <p:cNvSpPr txBox="1"/>
          <p:nvPr/>
        </p:nvSpPr>
        <p:spPr>
          <a:xfrm>
            <a:off x="2244175" y="1449675"/>
            <a:ext cx="34011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FF"/>
                </a:solidFill>
              </a:rPr>
              <a:t>Attach Request</a:t>
            </a:r>
            <a:endParaRPr sz="1800">
              <a:solidFill>
                <a:srgbClr val="0000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176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LTE–NFV in a nutshell</a:t>
            </a:r>
            <a:endParaRPr/>
          </a:p>
          <a:p>
            <a:pPr indent="0" lvl="0" marL="0" rtl="0" algn="l">
              <a:spcBef>
                <a:spcPts val="0"/>
              </a:spcBef>
              <a:spcAft>
                <a:spcPts val="0"/>
              </a:spcAft>
              <a:buNone/>
            </a:pPr>
            <a:r>
              <a:t/>
            </a:r>
            <a:endParaRPr/>
          </a:p>
        </p:txBody>
      </p:sp>
      <p:pic>
        <p:nvPicPr>
          <p:cNvPr id="89" name="Google Shape;89;p18"/>
          <p:cNvPicPr preferRelativeResize="0"/>
          <p:nvPr/>
        </p:nvPicPr>
        <p:blipFill>
          <a:blip r:embed="rId3">
            <a:alphaModFix/>
          </a:blip>
          <a:stretch>
            <a:fillRect/>
          </a:stretch>
        </p:blipFill>
        <p:spPr>
          <a:xfrm>
            <a:off x="1012300" y="749350"/>
            <a:ext cx="6377824" cy="4121051"/>
          </a:xfrm>
          <a:prstGeom prst="rect">
            <a:avLst/>
          </a:prstGeom>
          <a:noFill/>
          <a:ln>
            <a:noFill/>
          </a:ln>
        </p:spPr>
      </p:pic>
      <p:sp>
        <p:nvSpPr>
          <p:cNvPr id="90" name="Google Shape;90;p18"/>
          <p:cNvSpPr txBox="1"/>
          <p:nvPr/>
        </p:nvSpPr>
        <p:spPr>
          <a:xfrm>
            <a:off x="2244175" y="1449675"/>
            <a:ext cx="34011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FF"/>
                </a:solidFill>
              </a:rPr>
              <a:t>authenticates and authorizes</a:t>
            </a:r>
            <a:endParaRPr sz="1800">
              <a:solidFill>
                <a:srgbClr val="0000FF"/>
              </a:solidFill>
            </a:endParaRPr>
          </a:p>
        </p:txBody>
      </p:sp>
      <p:sp>
        <p:nvSpPr>
          <p:cNvPr id="91" name="Google Shape;91;p18"/>
          <p:cNvSpPr/>
          <p:nvPr/>
        </p:nvSpPr>
        <p:spPr>
          <a:xfrm>
            <a:off x="2467200" y="1981079"/>
            <a:ext cx="2885375" cy="876425"/>
          </a:xfrm>
          <a:custGeom>
            <a:rect b="b" l="l" r="r" t="t"/>
            <a:pathLst>
              <a:path extrusionOk="0" h="35057" w="115415">
                <a:moveTo>
                  <a:pt x="0" y="35057"/>
                </a:moveTo>
                <a:cubicBezTo>
                  <a:pt x="6691" y="29296"/>
                  <a:pt x="20909" y="3648"/>
                  <a:pt x="40145" y="488"/>
                </a:cubicBezTo>
                <a:cubicBezTo>
                  <a:pt x="59381" y="-2671"/>
                  <a:pt x="102870" y="13498"/>
                  <a:pt x="115415" y="16100"/>
                </a:cubicBezTo>
              </a:path>
            </a:pathLst>
          </a:custGeom>
          <a:noFill/>
          <a:ln cap="flat" cmpd="sng" w="28575">
            <a:solidFill>
              <a:srgbClr val="0000FF"/>
            </a:solidFill>
            <a:prstDash val="solid"/>
            <a:round/>
            <a:headEnd len="med" w="med" type="stealth"/>
            <a:tailEnd len="med" w="med" type="stealth"/>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176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LTE–NFV in a nutshell</a:t>
            </a:r>
            <a:endParaRPr/>
          </a:p>
          <a:p>
            <a:pPr indent="0" lvl="0" marL="0" rtl="0" algn="l">
              <a:spcBef>
                <a:spcPts val="0"/>
              </a:spcBef>
              <a:spcAft>
                <a:spcPts val="0"/>
              </a:spcAft>
              <a:buNone/>
            </a:pPr>
            <a:r>
              <a:t/>
            </a:r>
            <a:endParaRPr/>
          </a:p>
        </p:txBody>
      </p:sp>
      <p:pic>
        <p:nvPicPr>
          <p:cNvPr id="97" name="Google Shape;97;p19"/>
          <p:cNvPicPr preferRelativeResize="0"/>
          <p:nvPr/>
        </p:nvPicPr>
        <p:blipFill>
          <a:blip r:embed="rId3">
            <a:alphaModFix/>
          </a:blip>
          <a:stretch>
            <a:fillRect/>
          </a:stretch>
        </p:blipFill>
        <p:spPr>
          <a:xfrm>
            <a:off x="1012300" y="749350"/>
            <a:ext cx="6377824" cy="4121051"/>
          </a:xfrm>
          <a:prstGeom prst="rect">
            <a:avLst/>
          </a:prstGeom>
          <a:noFill/>
          <a:ln>
            <a:noFill/>
          </a:ln>
        </p:spPr>
      </p:pic>
      <p:sp>
        <p:nvSpPr>
          <p:cNvPr id="98" name="Google Shape;98;p19"/>
          <p:cNvSpPr txBox="1"/>
          <p:nvPr/>
        </p:nvSpPr>
        <p:spPr>
          <a:xfrm>
            <a:off x="2299925" y="1769475"/>
            <a:ext cx="21186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Request</a:t>
            </a:r>
            <a:endParaRPr>
              <a:solidFill>
                <a:srgbClr val="0000FF"/>
              </a:solidFill>
            </a:endParaRPr>
          </a:p>
        </p:txBody>
      </p:sp>
      <p:sp>
        <p:nvSpPr>
          <p:cNvPr id="99" name="Google Shape;99;p19"/>
          <p:cNvSpPr/>
          <p:nvPr/>
        </p:nvSpPr>
        <p:spPr>
          <a:xfrm>
            <a:off x="2425400" y="2090435"/>
            <a:ext cx="1393900" cy="1031925"/>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none"/>
            <a:tailEnd len="med" w="med" type="stealth"/>
          </a:ln>
        </p:spPr>
      </p:sp>
      <p:sp>
        <p:nvSpPr>
          <p:cNvPr id="100" name="Google Shape;100;p19"/>
          <p:cNvSpPr txBox="1"/>
          <p:nvPr/>
        </p:nvSpPr>
        <p:spPr>
          <a:xfrm>
            <a:off x="3763525" y="1965338"/>
            <a:ext cx="21186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Request</a:t>
            </a:r>
            <a:endParaRPr>
              <a:solidFill>
                <a:srgbClr val="0000FF"/>
              </a:solidFill>
            </a:endParaRPr>
          </a:p>
        </p:txBody>
      </p:sp>
      <p:sp>
        <p:nvSpPr>
          <p:cNvPr id="101" name="Google Shape;101;p19"/>
          <p:cNvSpPr/>
          <p:nvPr/>
        </p:nvSpPr>
        <p:spPr>
          <a:xfrm>
            <a:off x="3944775" y="2411450"/>
            <a:ext cx="1602985" cy="836788"/>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none"/>
            <a:tailEnd len="med" w="med" type="stealth"/>
          </a:ln>
        </p:spPr>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311700" y="176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LTE–NFV in a nutshell</a:t>
            </a:r>
            <a:endParaRPr/>
          </a:p>
          <a:p>
            <a:pPr indent="0" lvl="0" marL="0" rtl="0" algn="l">
              <a:spcBef>
                <a:spcPts val="0"/>
              </a:spcBef>
              <a:spcAft>
                <a:spcPts val="0"/>
              </a:spcAft>
              <a:buNone/>
            </a:pPr>
            <a:r>
              <a:t/>
            </a:r>
            <a:endParaRPr/>
          </a:p>
        </p:txBody>
      </p:sp>
      <p:pic>
        <p:nvPicPr>
          <p:cNvPr id="107" name="Google Shape;107;p20"/>
          <p:cNvPicPr preferRelativeResize="0"/>
          <p:nvPr/>
        </p:nvPicPr>
        <p:blipFill>
          <a:blip r:embed="rId3">
            <a:alphaModFix/>
          </a:blip>
          <a:stretch>
            <a:fillRect/>
          </a:stretch>
        </p:blipFill>
        <p:spPr>
          <a:xfrm>
            <a:off x="1012300" y="749350"/>
            <a:ext cx="6377824" cy="4121051"/>
          </a:xfrm>
          <a:prstGeom prst="rect">
            <a:avLst/>
          </a:prstGeom>
          <a:noFill/>
          <a:ln>
            <a:noFill/>
          </a:ln>
        </p:spPr>
      </p:pic>
      <p:sp>
        <p:nvSpPr>
          <p:cNvPr id="108" name="Google Shape;108;p20"/>
          <p:cNvSpPr txBox="1"/>
          <p:nvPr/>
        </p:nvSpPr>
        <p:spPr>
          <a:xfrm>
            <a:off x="2299925" y="1769475"/>
            <a:ext cx="25368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Response</a:t>
            </a:r>
            <a:endParaRPr>
              <a:solidFill>
                <a:srgbClr val="0000FF"/>
              </a:solidFill>
            </a:endParaRPr>
          </a:p>
        </p:txBody>
      </p:sp>
      <p:sp>
        <p:nvSpPr>
          <p:cNvPr id="109" name="Google Shape;109;p20"/>
          <p:cNvSpPr/>
          <p:nvPr/>
        </p:nvSpPr>
        <p:spPr>
          <a:xfrm>
            <a:off x="2425400" y="2090435"/>
            <a:ext cx="1393900" cy="1031925"/>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stealth"/>
            <a:tailEnd len="med" w="med" type="none"/>
          </a:ln>
        </p:spPr>
      </p:sp>
      <p:sp>
        <p:nvSpPr>
          <p:cNvPr id="110" name="Google Shape;110;p20"/>
          <p:cNvSpPr txBox="1"/>
          <p:nvPr/>
        </p:nvSpPr>
        <p:spPr>
          <a:xfrm>
            <a:off x="3763525" y="1965350"/>
            <a:ext cx="27600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FF"/>
                </a:solidFill>
              </a:rPr>
              <a:t>Create Session Response</a:t>
            </a:r>
            <a:endParaRPr>
              <a:solidFill>
                <a:srgbClr val="0000FF"/>
              </a:solidFill>
            </a:endParaRPr>
          </a:p>
          <a:p>
            <a:pPr indent="0" lvl="0" marL="0" rtl="0" algn="l">
              <a:spcBef>
                <a:spcPts val="0"/>
              </a:spcBef>
              <a:spcAft>
                <a:spcPts val="0"/>
              </a:spcAft>
              <a:buNone/>
            </a:pPr>
            <a:r>
              <a:t/>
            </a:r>
            <a:endParaRPr>
              <a:solidFill>
                <a:srgbClr val="0000FF"/>
              </a:solidFill>
            </a:endParaRPr>
          </a:p>
        </p:txBody>
      </p:sp>
      <p:sp>
        <p:nvSpPr>
          <p:cNvPr id="111" name="Google Shape;111;p20"/>
          <p:cNvSpPr/>
          <p:nvPr/>
        </p:nvSpPr>
        <p:spPr>
          <a:xfrm>
            <a:off x="3944775" y="2411450"/>
            <a:ext cx="1602985" cy="836788"/>
          </a:xfrm>
          <a:custGeom>
            <a:rect b="b" l="l" r="r" t="t"/>
            <a:pathLst>
              <a:path extrusionOk="0" h="41277" w="55756">
                <a:moveTo>
                  <a:pt x="0" y="36259"/>
                </a:moveTo>
                <a:cubicBezTo>
                  <a:pt x="4646" y="30219"/>
                  <a:pt x="18585" y="-819"/>
                  <a:pt x="27878" y="17"/>
                </a:cubicBezTo>
                <a:cubicBezTo>
                  <a:pt x="37171" y="853"/>
                  <a:pt x="51110" y="34400"/>
                  <a:pt x="55756" y="41277"/>
                </a:cubicBezTo>
              </a:path>
            </a:pathLst>
          </a:custGeom>
          <a:noFill/>
          <a:ln cap="flat" cmpd="sng" w="28575">
            <a:solidFill>
              <a:srgbClr val="0000FF"/>
            </a:solidFill>
            <a:prstDash val="solid"/>
            <a:round/>
            <a:headEnd len="med" w="med" type="stealth"/>
            <a:tailEnd len="med" w="med" type="none"/>
          </a:ln>
        </p:spPr>
      </p:sp>
      <p:sp>
        <p:nvSpPr>
          <p:cNvPr id="112" name="Google Shape;112;p20"/>
          <p:cNvSpPr/>
          <p:nvPr/>
        </p:nvSpPr>
        <p:spPr>
          <a:xfrm>
            <a:off x="1726470" y="1137187"/>
            <a:ext cx="1144975" cy="1915475"/>
          </a:xfrm>
          <a:custGeom>
            <a:rect b="b" l="l" r="r" t="t"/>
            <a:pathLst>
              <a:path extrusionOk="0" h="76619" w="45799">
                <a:moveTo>
                  <a:pt x="4539" y="76619"/>
                </a:moveTo>
                <a:cubicBezTo>
                  <a:pt x="4260" y="65282"/>
                  <a:pt x="-4011" y="21327"/>
                  <a:pt x="2866" y="8596"/>
                </a:cubicBezTo>
                <a:cubicBezTo>
                  <a:pt x="9743" y="-4135"/>
                  <a:pt x="38644" y="1627"/>
                  <a:pt x="45799" y="233"/>
                </a:cubicBezTo>
              </a:path>
            </a:pathLst>
          </a:custGeom>
          <a:noFill/>
          <a:ln cap="flat" cmpd="sng" w="28575">
            <a:solidFill>
              <a:srgbClr val="0000FF"/>
            </a:solidFill>
            <a:prstDash val="solid"/>
            <a:round/>
            <a:headEnd len="med" w="med" type="none"/>
            <a:tailEnd len="med" w="med" type="stealth"/>
          </a:ln>
        </p:spPr>
      </p:sp>
      <p:sp>
        <p:nvSpPr>
          <p:cNvPr id="113" name="Google Shape;113;p20"/>
          <p:cNvSpPr txBox="1"/>
          <p:nvPr/>
        </p:nvSpPr>
        <p:spPr>
          <a:xfrm>
            <a:off x="200200" y="1196838"/>
            <a:ext cx="25368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FF"/>
                </a:solidFill>
              </a:rPr>
              <a:t>Attach Accept</a:t>
            </a:r>
            <a:endParaRPr sz="1800">
              <a:solidFill>
                <a:srgbClr val="0000FF"/>
              </a:solidFill>
            </a:endParaRPr>
          </a:p>
        </p:txBody>
      </p:sp>
      <p:sp>
        <p:nvSpPr>
          <p:cNvPr id="114" name="Google Shape;114;p20"/>
          <p:cNvSpPr txBox="1"/>
          <p:nvPr/>
        </p:nvSpPr>
        <p:spPr>
          <a:xfrm>
            <a:off x="3154350" y="945013"/>
            <a:ext cx="25368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FF"/>
                </a:solidFill>
              </a:rPr>
              <a:t>Got IP and DNS</a:t>
            </a:r>
            <a:endParaRPr sz="180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700" y="176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LTE–NFV in a nutshell</a:t>
            </a:r>
            <a:endParaRPr/>
          </a:p>
          <a:p>
            <a:pPr indent="0" lvl="0" marL="0" rtl="0" algn="l">
              <a:spcBef>
                <a:spcPts val="0"/>
              </a:spcBef>
              <a:spcAft>
                <a:spcPts val="0"/>
              </a:spcAft>
              <a:buNone/>
            </a:pPr>
            <a:r>
              <a:t/>
            </a:r>
            <a:endParaRPr/>
          </a:p>
        </p:txBody>
      </p:sp>
      <p:pic>
        <p:nvPicPr>
          <p:cNvPr id="120" name="Google Shape;120;p21"/>
          <p:cNvPicPr preferRelativeResize="0"/>
          <p:nvPr/>
        </p:nvPicPr>
        <p:blipFill>
          <a:blip r:embed="rId3">
            <a:alphaModFix/>
          </a:blip>
          <a:stretch>
            <a:fillRect/>
          </a:stretch>
        </p:blipFill>
        <p:spPr>
          <a:xfrm>
            <a:off x="1012300" y="749350"/>
            <a:ext cx="6377824" cy="4121051"/>
          </a:xfrm>
          <a:prstGeom prst="rect">
            <a:avLst/>
          </a:prstGeom>
          <a:noFill/>
          <a:ln>
            <a:noFill/>
          </a:ln>
        </p:spPr>
      </p:pic>
      <p:sp>
        <p:nvSpPr>
          <p:cNvPr id="121" name="Google Shape;121;p21"/>
          <p:cNvSpPr/>
          <p:nvPr/>
        </p:nvSpPr>
        <p:spPr>
          <a:xfrm>
            <a:off x="434648" y="1212700"/>
            <a:ext cx="2729500" cy="3306500"/>
          </a:xfrm>
          <a:custGeom>
            <a:rect b="b" l="l" r="r" t="t"/>
            <a:pathLst>
              <a:path extrusionOk="0" h="132260" w="109180">
                <a:moveTo>
                  <a:pt x="95799" y="0"/>
                </a:moveTo>
                <a:cubicBezTo>
                  <a:pt x="84834" y="2788"/>
                  <a:pt x="45712" y="4925"/>
                  <a:pt x="30007" y="16727"/>
                </a:cubicBezTo>
                <a:cubicBezTo>
                  <a:pt x="14302" y="28529"/>
                  <a:pt x="3987" y="52411"/>
                  <a:pt x="1571" y="70810"/>
                </a:cubicBezTo>
                <a:cubicBezTo>
                  <a:pt x="-845" y="89210"/>
                  <a:pt x="-2425" y="117274"/>
                  <a:pt x="15510" y="127124"/>
                </a:cubicBezTo>
                <a:cubicBezTo>
                  <a:pt x="33445" y="136974"/>
                  <a:pt x="93568" y="129447"/>
                  <a:pt x="109180" y="129912"/>
                </a:cubicBezTo>
              </a:path>
            </a:pathLst>
          </a:custGeom>
          <a:noFill/>
          <a:ln cap="flat" cmpd="sng" w="28575">
            <a:solidFill>
              <a:srgbClr val="0000FF"/>
            </a:solidFill>
            <a:prstDash val="solid"/>
            <a:round/>
            <a:headEnd len="med" w="med" type="stealth"/>
            <a:tailEnd len="med" w="med" type="stealth"/>
          </a:ln>
        </p:spPr>
      </p:sp>
      <p:sp>
        <p:nvSpPr>
          <p:cNvPr id="122" name="Google Shape;122;p21"/>
          <p:cNvSpPr txBox="1"/>
          <p:nvPr/>
        </p:nvSpPr>
        <p:spPr>
          <a:xfrm>
            <a:off x="698275" y="3844338"/>
            <a:ext cx="2536800" cy="446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0000FF"/>
                </a:solidFill>
              </a:rPr>
              <a:t>Access Internet</a:t>
            </a:r>
            <a:endParaRPr sz="1800">
              <a:solidFill>
                <a:srgbClr val="0000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